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7" r:id="rId3"/>
    <p:sldId id="258" r:id="rId4"/>
    <p:sldId id="260" r:id="rId5"/>
    <p:sldId id="261" r:id="rId6"/>
    <p:sldId id="262" r:id="rId7"/>
    <p:sldId id="259" r:id="rId8"/>
    <p:sldId id="263" r:id="rId9"/>
    <p:sldId id="264" r:id="rId10"/>
    <p:sldId id="265" r:id="rId11"/>
    <p:sldId id="266" r:id="rId12"/>
    <p:sldId id="267" r:id="rId13"/>
    <p:sldId id="270" r:id="rId14"/>
    <p:sldId id="271" r:id="rId15"/>
    <p:sldId id="272" r:id="rId16"/>
    <p:sldId id="268" r:id="rId17"/>
    <p:sldId id="26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0088" autoAdjust="0"/>
    <p:restoredTop sz="38612" autoAdjust="0"/>
  </p:normalViewPr>
  <p:slideViewPr>
    <p:cSldViewPr>
      <p:cViewPr varScale="1">
        <p:scale>
          <a:sx n="26" d="100"/>
          <a:sy n="26" d="100"/>
        </p:scale>
        <p:origin x="-241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70F90-8AE2-412F-8B34-647404E7A296}" type="datetimeFigureOut">
              <a:rPr lang="en-US" smtClean="0"/>
              <a:t>12/19/2013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4CD33D-5076-4FBD-974A-A321D0B0E262}" type="slidenum">
              <a:rPr lang="en-US" smtClean="0"/>
              <a:t>‹#›</a:t>
            </a:fld>
            <a:endParaRPr lang="en-US"/>
          </a:p>
        </p:txBody>
      </p:sp>
    </p:spTree>
    <p:extLst>
      <p:ext uri="{BB962C8B-B14F-4D97-AF65-F5344CB8AC3E}">
        <p14:creationId xmlns:p14="http://schemas.microsoft.com/office/powerpoint/2010/main" val="1954427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www.aseekersthoughts.com/2009/05/ba-and-ka.html" TargetMode="External"/><Relationship Id="rId3" Type="http://schemas.openxmlformats.org/officeDocument/2006/relationships/hyperlink" Target="http://www.aseekersthoughts.com/2010/03/four-elements-as-symbols.html" TargetMode="External"/><Relationship Id="rId7" Type="http://schemas.openxmlformats.org/officeDocument/2006/relationships/hyperlink" Target="http://www.aseekersthoughts.com/2009/04/aether.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www.aseekersthoughts.com/2008/10/alchemy-and-self-improvement.html" TargetMode="External"/><Relationship Id="rId5" Type="http://schemas.openxmlformats.org/officeDocument/2006/relationships/hyperlink" Target="http://www.aseekersthoughts.com/2009/04/water-symbol-and-mythology.html" TargetMode="External"/><Relationship Id="rId4" Type="http://schemas.openxmlformats.org/officeDocument/2006/relationships/hyperlink" Target="http://www.aseekersthoughts.com/2009/05/mother-earth-as-symbol.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Plot: </a:t>
            </a:r>
            <a:r>
              <a:rPr lang="en-US" dirty="0" smtClean="0"/>
              <a:t>This is what happens in the play. Plot refers to the action;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the basic storyline of the play.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t>
            </a:r>
            <a:r>
              <a:rPr lang="en-US" b="1" dirty="0" smtClean="0"/>
              <a:t>Theme: </a:t>
            </a:r>
            <a:r>
              <a:rPr lang="en-US" dirty="0" smtClean="0"/>
              <a:t>While plot refers to the action of the play, theme refers </a:t>
            </a:r>
            <a:r>
              <a:rPr lang="en-US" baseline="0" dirty="0" smtClean="0"/>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aseline="0" dirty="0" smtClean="0"/>
              <a:t>   </a:t>
            </a:r>
            <a:r>
              <a:rPr lang="en-US" dirty="0" smtClean="0"/>
              <a:t>to the meaning of the play. Theme is the main idea or lesson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to be learned from the play. In some cases, the theme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of a play is obvious; other times it is quite subtle.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t>
            </a:r>
            <a:r>
              <a:rPr lang="en-US" b="1" dirty="0" smtClean="0"/>
              <a:t>Characters: </a:t>
            </a:r>
            <a:r>
              <a:rPr lang="en-US" dirty="0" smtClean="0"/>
              <a:t>Characters are the people (sometimes animals or ideas)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portrayed by the actors in the play. It is the characters who move the action,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or plot, of the play forward.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t>
            </a:r>
            <a:r>
              <a:rPr lang="en-US" b="1" dirty="0" smtClean="0"/>
              <a:t>Dialogue: </a:t>
            </a:r>
            <a:r>
              <a:rPr lang="en-US" dirty="0" smtClean="0"/>
              <a:t>This refers to the words written by the playwright and spoken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by the characters in the play. The dialogue helps move the action of the play along.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t>
            </a:r>
            <a:r>
              <a:rPr lang="en-US" b="1" dirty="0" smtClean="0"/>
              <a:t>Music/Rhythm: </a:t>
            </a:r>
            <a:r>
              <a:rPr lang="en-US" dirty="0" smtClean="0"/>
              <a:t>While music is often featured in drama, in this case Aristotle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was referring to the rhythm of the actors' voices as they speak.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a:t>
            </a:r>
            <a:r>
              <a:rPr lang="en-US" b="1" dirty="0" smtClean="0"/>
              <a:t>Spectacle</a:t>
            </a:r>
            <a:r>
              <a:rPr lang="en-US" dirty="0" smtClean="0"/>
              <a:t>: This refers to the visual elements of a play: sets, costumes, special effects,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smtClean="0"/>
              <a:t>   etc. Spectacle is everything that the audience sees as they watch the play. </a:t>
            </a:r>
          </a:p>
          <a:p>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5</a:t>
            </a:fld>
            <a:endParaRPr lang="en-US"/>
          </a:p>
        </p:txBody>
      </p:sp>
    </p:spTree>
    <p:extLst>
      <p:ext uri="{BB962C8B-B14F-4D97-AF65-F5344CB8AC3E}">
        <p14:creationId xmlns:p14="http://schemas.microsoft.com/office/powerpoint/2010/main" val="954580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When we slice an Apple horizontally (width-wise), the Seed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structure at the center of the Apple forms a perfectly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symmetrical Five-Pointed Star.</a:t>
            </a: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Mario was represented as a person who had a weakness into temptation </a:t>
            </a:r>
          </a:p>
          <a:p>
            <a:pPr marL="0" indent="0">
              <a:buFont typeface="Arial" panose="020B0604020202020204" pitchFamily="34" charset="0"/>
              <a:buNone/>
            </a:pPr>
            <a:r>
              <a:rPr lang="en-US" sz="1200" i="0" kern="1200" dirty="0" smtClean="0">
                <a:solidFill>
                  <a:schemeClr val="tx1"/>
                </a:solidFill>
                <a:effectLst/>
                <a:latin typeface="+mn-lt"/>
                <a:ea typeface="+mn-ea"/>
                <a:cs typeface="+mn-cs"/>
              </a:rPr>
              <a:t>  for the sake of the people with whom he value that much.. </a:t>
            </a:r>
          </a:p>
          <a:p>
            <a:pPr marL="0" indent="0">
              <a:buFont typeface="Arial" panose="020B0604020202020204" pitchFamily="34" charset="0"/>
              <a:buNone/>
            </a:pPr>
            <a:r>
              <a:rPr lang="en-US" sz="1200" i="0" kern="1200" dirty="0" smtClean="0">
                <a:solidFill>
                  <a:schemeClr val="tx1"/>
                </a:solidFill>
                <a:effectLst/>
                <a:latin typeface="+mn-lt"/>
                <a:ea typeface="+mn-ea"/>
                <a:cs typeface="+mn-cs"/>
              </a:rPr>
              <a:t>  Mario had to struggle every day to feed his family.</a:t>
            </a:r>
          </a:p>
          <a:p>
            <a:pPr marL="0" indent="0">
              <a:buFont typeface="Arial" panose="020B0604020202020204" pitchFamily="34" charset="0"/>
              <a:buNone/>
            </a:pPr>
            <a:r>
              <a:rPr lang="en-US" sz="1200" i="0" kern="1200" dirty="0" smtClean="0">
                <a:solidFill>
                  <a:schemeClr val="tx1"/>
                </a:solidFill>
                <a:effectLst/>
                <a:latin typeface="+mn-lt"/>
                <a:ea typeface="+mn-ea"/>
                <a:cs typeface="+mn-cs"/>
              </a:rPr>
              <a:t>  He is a father whose primary instinct was to think about the</a:t>
            </a:r>
          </a:p>
          <a:p>
            <a:pPr marL="0" indent="0">
              <a:buFont typeface="Arial" panose="020B0604020202020204" pitchFamily="34" charset="0"/>
              <a:buNone/>
            </a:pPr>
            <a:r>
              <a:rPr lang="en-US" sz="1200" i="0" kern="1200" dirty="0" smtClean="0">
                <a:solidFill>
                  <a:schemeClr val="tx1"/>
                </a:solidFill>
                <a:effectLst/>
                <a:latin typeface="+mn-lt"/>
                <a:ea typeface="+mn-ea"/>
                <a:cs typeface="+mn-cs"/>
              </a:rPr>
              <a:t>   family’s survival even if it meant letting he fall in the trap of temptation.</a:t>
            </a:r>
            <a:endParaRPr lang="en-US" sz="120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Five is the number which represents the spiritual and unseen</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aspect of life and creation. Within the number Five is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contained the </a:t>
            </a:r>
            <a:r>
              <a:rPr lang="en-US" sz="1200" u="sng" kern="1200" dirty="0" smtClean="0">
                <a:solidFill>
                  <a:schemeClr val="tx1"/>
                </a:solidFill>
                <a:effectLst/>
                <a:latin typeface="+mn-lt"/>
                <a:ea typeface="+mn-ea"/>
                <a:cs typeface="+mn-cs"/>
                <a:hlinkClick r:id="rId3"/>
              </a:rPr>
              <a:t>Four Elements</a:t>
            </a:r>
            <a:r>
              <a:rPr lang="en-US" sz="1200" kern="1200" dirty="0" smtClean="0">
                <a:solidFill>
                  <a:schemeClr val="tx1"/>
                </a:solidFill>
                <a:effectLst/>
                <a:latin typeface="+mn-lt"/>
                <a:ea typeface="+mn-ea"/>
                <a:cs typeface="+mn-cs"/>
              </a:rPr>
              <a:t> of Fire, </a:t>
            </a:r>
            <a:r>
              <a:rPr lang="en-US" sz="1200" u="sng" kern="1200" dirty="0" smtClean="0">
                <a:solidFill>
                  <a:schemeClr val="tx1"/>
                </a:solidFill>
                <a:effectLst/>
                <a:latin typeface="+mn-lt"/>
                <a:ea typeface="+mn-ea"/>
                <a:cs typeface="+mn-cs"/>
                <a:hlinkClick r:id="rId4"/>
              </a:rPr>
              <a:t>Earth</a:t>
            </a:r>
            <a:r>
              <a:rPr lang="en-US" sz="1200" kern="1200" dirty="0" smtClean="0">
                <a:solidFill>
                  <a:schemeClr val="tx1"/>
                </a:solidFill>
                <a:effectLst/>
                <a:latin typeface="+mn-lt"/>
                <a:ea typeface="+mn-ea"/>
                <a:cs typeface="+mn-cs"/>
              </a:rPr>
              <a:t>, Air and </a:t>
            </a:r>
            <a:r>
              <a:rPr lang="en-US" sz="1200" u="sng" kern="1200" dirty="0" smtClean="0">
                <a:solidFill>
                  <a:schemeClr val="tx1"/>
                </a:solidFill>
                <a:effectLst/>
                <a:latin typeface="+mn-lt"/>
                <a:ea typeface="+mn-ea"/>
                <a:cs typeface="+mn-cs"/>
                <a:hlinkClick r:id="rId5"/>
              </a:rPr>
              <a:t>Water</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along with the quintessential Fifth Element which is referred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to by the </a:t>
            </a:r>
            <a:r>
              <a:rPr lang="en-US" sz="1200" u="sng" kern="1200" dirty="0" smtClean="0">
                <a:solidFill>
                  <a:schemeClr val="tx1"/>
                </a:solidFill>
                <a:effectLst/>
                <a:latin typeface="+mn-lt"/>
                <a:ea typeface="+mn-ea"/>
                <a:cs typeface="+mn-cs"/>
                <a:hlinkClick r:id="rId6"/>
              </a:rPr>
              <a:t>Alchemists</a:t>
            </a:r>
            <a:r>
              <a:rPr lang="en-US" sz="1200" kern="1200" dirty="0" smtClean="0">
                <a:solidFill>
                  <a:schemeClr val="tx1"/>
                </a:solidFill>
                <a:effectLst/>
                <a:latin typeface="+mn-lt"/>
                <a:ea typeface="+mn-ea"/>
                <a:cs typeface="+mn-cs"/>
              </a:rPr>
              <a:t> as </a:t>
            </a:r>
            <a:r>
              <a:rPr lang="en-US" sz="1200" i="1" u="sng" kern="1200" dirty="0" err="1" smtClean="0">
                <a:solidFill>
                  <a:schemeClr val="tx1"/>
                </a:solidFill>
                <a:effectLst/>
                <a:latin typeface="+mn-lt"/>
                <a:ea typeface="+mn-ea"/>
                <a:cs typeface="+mn-cs"/>
                <a:hlinkClick r:id="rId7"/>
              </a:rPr>
              <a:t>Aether</a:t>
            </a:r>
            <a:r>
              <a:rPr lang="en-US" sz="1200" kern="1200" dirty="0" smtClean="0">
                <a:solidFill>
                  <a:schemeClr val="tx1"/>
                </a:solidFill>
                <a:effectLst/>
                <a:latin typeface="+mn-lt"/>
                <a:ea typeface="+mn-ea"/>
                <a:cs typeface="+mn-cs"/>
              </a:rPr>
              <a:t>, the Chinese as </a:t>
            </a:r>
            <a:r>
              <a:rPr lang="en-US" sz="1200" i="1" kern="1200" dirty="0" err="1" smtClean="0">
                <a:solidFill>
                  <a:schemeClr val="tx1"/>
                </a:solidFill>
                <a:effectLst/>
                <a:latin typeface="+mn-lt"/>
                <a:ea typeface="+mn-ea"/>
                <a:cs typeface="+mn-cs"/>
              </a:rPr>
              <a:t>ki</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or </a:t>
            </a:r>
            <a:r>
              <a:rPr lang="en-US" sz="1200" i="1" kern="1200" dirty="0" smtClean="0">
                <a:solidFill>
                  <a:schemeClr val="tx1"/>
                </a:solidFill>
                <a:effectLst/>
                <a:latin typeface="+mn-lt"/>
                <a:ea typeface="+mn-ea"/>
                <a:cs typeface="+mn-cs"/>
              </a:rPr>
              <a:t>chi</a:t>
            </a:r>
            <a:r>
              <a:rPr lang="en-US" sz="1200" kern="1200" dirty="0" smtClean="0">
                <a:solidFill>
                  <a:schemeClr val="tx1"/>
                </a:solidFill>
                <a:effectLst/>
                <a:latin typeface="+mn-lt"/>
                <a:ea typeface="+mn-ea"/>
                <a:cs typeface="+mn-cs"/>
              </a:rPr>
              <a:t>, the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Indian mystics as </a:t>
            </a:r>
            <a:r>
              <a:rPr lang="en-US" sz="1200" i="1" kern="1200" dirty="0" err="1" smtClean="0">
                <a:solidFill>
                  <a:schemeClr val="tx1"/>
                </a:solidFill>
                <a:effectLst/>
                <a:latin typeface="+mn-lt"/>
                <a:ea typeface="+mn-ea"/>
                <a:cs typeface="+mn-cs"/>
              </a:rPr>
              <a:t>prana</a:t>
            </a:r>
            <a:r>
              <a:rPr lang="en-US" sz="1200" kern="1200" dirty="0" smtClean="0">
                <a:solidFill>
                  <a:schemeClr val="tx1"/>
                </a:solidFill>
                <a:effectLst/>
                <a:latin typeface="+mn-lt"/>
                <a:ea typeface="+mn-ea"/>
                <a:cs typeface="+mn-cs"/>
              </a:rPr>
              <a:t>, and the ancient Egyptians as</a:t>
            </a:r>
            <a:r>
              <a:rPr lang="en-US" sz="1200" i="1" kern="1200" dirty="0" smtClean="0">
                <a:solidFill>
                  <a:schemeClr val="tx1"/>
                </a:solidFill>
                <a:effectLst/>
                <a:latin typeface="+mn-lt"/>
                <a:ea typeface="+mn-ea"/>
                <a:cs typeface="+mn-cs"/>
              </a:rPr>
              <a:t> </a:t>
            </a:r>
            <a:r>
              <a:rPr lang="en-US" sz="1200" i="1" u="sng" kern="1200" dirty="0" err="1" smtClean="0">
                <a:solidFill>
                  <a:schemeClr val="tx1"/>
                </a:solidFill>
                <a:effectLst/>
                <a:latin typeface="+mn-lt"/>
                <a:ea typeface="+mn-ea"/>
                <a:cs typeface="+mn-cs"/>
                <a:hlinkClick r:id="rId8"/>
              </a:rPr>
              <a:t>ka</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15</a:t>
            </a:fld>
            <a:endParaRPr lang="en-US"/>
          </a:p>
        </p:txBody>
      </p:sp>
    </p:spTree>
    <p:extLst>
      <p:ext uri="{BB962C8B-B14F-4D97-AF65-F5344CB8AC3E}">
        <p14:creationId xmlns:p14="http://schemas.microsoft.com/office/powerpoint/2010/main" val="361203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q"/>
            </a:pPr>
            <a:r>
              <a:rPr lang="en-US" b="1" dirty="0" smtClean="0"/>
              <a:t>DIALOGUE</a:t>
            </a:r>
            <a:r>
              <a:rPr lang="en-US" dirty="0" smtClean="0"/>
              <a:t>, or what the characters say to each other, to themselves, and in some cases, </a:t>
            </a:r>
          </a:p>
          <a:p>
            <a:pPr marL="0" indent="0">
              <a:buFont typeface="Wingdings" panose="05000000000000000000" pitchFamily="2" charset="2"/>
              <a:buNone/>
            </a:pPr>
            <a:r>
              <a:rPr lang="en-US" dirty="0" smtClean="0"/>
              <a:t>   directly to the audience. Dialogue helps to reveal characters and propels the plot. </a:t>
            </a:r>
          </a:p>
          <a:p>
            <a:pPr marL="0" indent="0">
              <a:buFont typeface="Wingdings" panose="05000000000000000000" pitchFamily="2" charset="2"/>
              <a:buNone/>
            </a:pPr>
            <a:r>
              <a:rPr lang="en-US" dirty="0" smtClean="0"/>
              <a:t>    The way a character speaks, especially elements such as speech patterns, accents, </a:t>
            </a:r>
          </a:p>
          <a:p>
            <a:pPr marL="0" indent="0">
              <a:buFont typeface="Wingdings" panose="05000000000000000000" pitchFamily="2" charset="2"/>
              <a:buNone/>
            </a:pPr>
            <a:r>
              <a:rPr lang="en-US" dirty="0" smtClean="0"/>
              <a:t>    dialect, syntax, and vocabulary, can reveal a character's class status and social </a:t>
            </a:r>
          </a:p>
          <a:p>
            <a:pPr marL="0" indent="0">
              <a:buFont typeface="Wingdings" panose="05000000000000000000" pitchFamily="2" charset="2"/>
              <a:buNone/>
            </a:pPr>
            <a:r>
              <a:rPr lang="en-US" dirty="0" smtClean="0"/>
              <a:t>     background and will affect how the audience responds to him or her. Inflection, pitch, </a:t>
            </a:r>
          </a:p>
          <a:p>
            <a:pPr marL="0" indent="0">
              <a:buFont typeface="Wingdings" panose="05000000000000000000" pitchFamily="2" charset="2"/>
              <a:buNone/>
            </a:pPr>
            <a:r>
              <a:rPr lang="en-US" dirty="0" smtClean="0"/>
              <a:t>     and tone help to establish a character's feelings. Pauses in speech can be used </a:t>
            </a:r>
          </a:p>
          <a:p>
            <a:pPr marL="0" indent="0">
              <a:buFont typeface="Wingdings" panose="05000000000000000000" pitchFamily="2" charset="2"/>
              <a:buNone/>
            </a:pPr>
            <a:r>
              <a:rPr lang="en-US" dirty="0" smtClean="0"/>
              <a:t>     to dramatic effect or to express a character's feelings, suggesting a character's</a:t>
            </a:r>
          </a:p>
          <a:p>
            <a:pPr marL="0" indent="0">
              <a:buFont typeface="Wingdings" panose="05000000000000000000" pitchFamily="2" charset="2"/>
              <a:buNone/>
            </a:pPr>
            <a:r>
              <a:rPr lang="en-US" dirty="0" smtClean="0"/>
              <a:t>      thinking before responding or difficulty accepting an idea.</a:t>
            </a:r>
          </a:p>
          <a:p>
            <a:pPr marL="171450" indent="-171450">
              <a:buFont typeface="Wingdings" panose="05000000000000000000" pitchFamily="2" charset="2"/>
              <a:buChar char="q"/>
            </a:pPr>
            <a:r>
              <a:rPr lang="en-US" dirty="0" smtClean="0"/>
              <a:t/>
            </a:r>
            <a:br>
              <a:rPr lang="en-US" dirty="0" smtClean="0"/>
            </a:br>
            <a:endParaRPr lang="en-US" dirty="0" smtClean="0"/>
          </a:p>
          <a:p>
            <a:pPr marL="171450" indent="-171450">
              <a:buFont typeface="Wingdings" panose="05000000000000000000" pitchFamily="2" charset="2"/>
              <a:buChar char="q"/>
            </a:pPr>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16</a:t>
            </a:fld>
            <a:endParaRPr lang="en-US"/>
          </a:p>
        </p:txBody>
      </p:sp>
    </p:spTree>
    <p:extLst>
      <p:ext uri="{BB962C8B-B14F-4D97-AF65-F5344CB8AC3E}">
        <p14:creationId xmlns:p14="http://schemas.microsoft.com/office/powerpoint/2010/main" val="996316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Only a man who knows his limitations and looks after the welfare </a:t>
            </a:r>
          </a:p>
          <a:p>
            <a:r>
              <a:rPr lang="en-US" dirty="0" smtClean="0"/>
              <a:t>of his family and not sacrificing them at the moment of his weakness, </a:t>
            </a:r>
          </a:p>
          <a:p>
            <a:r>
              <a:rPr lang="en-US" dirty="0" smtClean="0"/>
              <a:t>is the man who is worth the wealth of this world and who deserves </a:t>
            </a:r>
          </a:p>
          <a:p>
            <a:r>
              <a:rPr lang="en-US" dirty="0" smtClean="0"/>
              <a:t>respect and admiration no matter what his economic state of life is.</a:t>
            </a:r>
          </a:p>
          <a:p>
            <a:r>
              <a:rPr lang="en-US" b="1" dirty="0" smtClean="0"/>
              <a:t>Alternative: </a:t>
            </a:r>
            <a:r>
              <a:rPr lang="en-US" b="0" dirty="0" smtClean="0">
                <a:latin typeface="Century Gothic" panose="020B0502020202020204" pitchFamily="34" charset="0"/>
              </a:rPr>
              <a:t>Depicts social realities, particularly of the problems of the urban poor. </a:t>
            </a:r>
          </a:p>
          <a:p>
            <a:r>
              <a:rPr lang="en-US" b="0" dirty="0" smtClean="0">
                <a:latin typeface="Century Gothic" panose="020B0502020202020204" pitchFamily="34" charset="0"/>
              </a:rPr>
              <a:t>Man’s ineptness is the cause of his own misfortune. Man can choose to become bad because</a:t>
            </a:r>
          </a:p>
          <a:p>
            <a:r>
              <a:rPr lang="en-US" b="0" dirty="0" smtClean="0">
                <a:latin typeface="Century Gothic" panose="020B0502020202020204" pitchFamily="34" charset="0"/>
              </a:rPr>
              <a:t> he wanted the pleasures of life and he does not exercise control over his </a:t>
            </a:r>
          </a:p>
          <a:p>
            <a:r>
              <a:rPr lang="en-US" b="0" dirty="0" smtClean="0">
                <a:latin typeface="Century Gothic" panose="020B0502020202020204" pitchFamily="34" charset="0"/>
              </a:rPr>
              <a:t>reactions to the evils that life could bring. </a:t>
            </a:r>
            <a:endParaRPr lang="en-US" b="0" dirty="0"/>
          </a:p>
        </p:txBody>
      </p:sp>
      <p:sp>
        <p:nvSpPr>
          <p:cNvPr id="4" name="Slide Number Placeholder 3"/>
          <p:cNvSpPr>
            <a:spLocks noGrp="1"/>
          </p:cNvSpPr>
          <p:nvPr>
            <p:ph type="sldNum" sz="quarter" idx="10"/>
          </p:nvPr>
        </p:nvSpPr>
        <p:spPr/>
        <p:txBody>
          <a:bodyPr/>
          <a:lstStyle/>
          <a:p>
            <a:fld id="{454CD33D-5076-4FBD-974A-A321D0B0E262}" type="slidenum">
              <a:rPr lang="en-US" smtClean="0"/>
              <a:t>17</a:t>
            </a:fld>
            <a:endParaRPr lang="en-US"/>
          </a:p>
        </p:txBody>
      </p:sp>
    </p:spTree>
    <p:extLst>
      <p:ext uri="{BB962C8B-B14F-4D97-AF65-F5344CB8AC3E}">
        <p14:creationId xmlns:p14="http://schemas.microsoft.com/office/powerpoint/2010/main" val="2007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modern theater, this list has changed slightly, although you will notice </a:t>
            </a:r>
          </a:p>
          <a:p>
            <a:r>
              <a:rPr lang="en-US" dirty="0" smtClean="0"/>
              <a:t>that many of the elements remain the same. </a:t>
            </a:r>
          </a:p>
          <a:p>
            <a:pPr marL="171450" indent="-171450">
              <a:buFont typeface="Arial" panose="020B0604020202020204" pitchFamily="34" charset="0"/>
              <a:buChar char="•"/>
            </a:pPr>
            <a:r>
              <a:rPr lang="en-US" b="1" dirty="0" smtClean="0"/>
              <a:t>Convention: </a:t>
            </a:r>
            <a:r>
              <a:rPr lang="en-US" dirty="0" smtClean="0"/>
              <a:t>These are the techniques and methods </a:t>
            </a:r>
          </a:p>
          <a:p>
            <a:pPr marL="0" indent="0">
              <a:buFont typeface="Arial" panose="020B0604020202020204" pitchFamily="34" charset="0"/>
              <a:buNone/>
            </a:pPr>
            <a:r>
              <a:rPr lang="en-US" dirty="0" smtClean="0"/>
              <a:t>    used by the playwright and director to create the desired stylistic effect. </a:t>
            </a:r>
          </a:p>
          <a:p>
            <a:r>
              <a:rPr lang="en-US" dirty="0" smtClean="0"/>
              <a:t>• </a:t>
            </a:r>
            <a:r>
              <a:rPr lang="en-US" b="1" dirty="0" smtClean="0"/>
              <a:t>Genre: </a:t>
            </a:r>
            <a:r>
              <a:rPr lang="en-US" dirty="0" smtClean="0"/>
              <a:t>Genre refers to the type of play. Some examples of different genres </a:t>
            </a:r>
          </a:p>
          <a:p>
            <a:r>
              <a:rPr lang="en-US" dirty="0" smtClean="0"/>
              <a:t>    include comedy, tragedy, mystery and historical play. </a:t>
            </a:r>
          </a:p>
          <a:p>
            <a:r>
              <a:rPr lang="en-US" dirty="0" smtClean="0"/>
              <a:t>• </a:t>
            </a:r>
            <a:r>
              <a:rPr lang="en-US" b="1" dirty="0" smtClean="0"/>
              <a:t>Audience: </a:t>
            </a:r>
            <a:r>
              <a:rPr lang="en-US" dirty="0" smtClean="0"/>
              <a:t>This is the group of people who watch the play. Many playwrights and </a:t>
            </a:r>
          </a:p>
          <a:p>
            <a:r>
              <a:rPr lang="en-US" dirty="0" smtClean="0"/>
              <a:t>  actors consider the audience to be the most important element of drama, as all of </a:t>
            </a:r>
          </a:p>
          <a:p>
            <a:r>
              <a:rPr lang="en-US" dirty="0" smtClean="0"/>
              <a:t>   the effort put in to writing and producing a play is for the enjoyment of the audience.</a:t>
            </a:r>
          </a:p>
          <a:p>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6</a:t>
            </a:fld>
            <a:endParaRPr lang="en-US"/>
          </a:p>
        </p:txBody>
      </p:sp>
    </p:spTree>
    <p:extLst>
      <p:ext uri="{BB962C8B-B14F-4D97-AF65-F5344CB8AC3E}">
        <p14:creationId xmlns:p14="http://schemas.microsoft.com/office/powerpoint/2010/main" val="2609155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The elements of drama, by which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dramatic works can be analyzed and evaluated</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into three major areas:</a:t>
            </a:r>
          </a:p>
          <a:p>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7</a:t>
            </a:fld>
            <a:endParaRPr lang="en-US"/>
          </a:p>
        </p:txBody>
      </p:sp>
    </p:spTree>
    <p:extLst>
      <p:ext uri="{BB962C8B-B14F-4D97-AF65-F5344CB8AC3E}">
        <p14:creationId xmlns:p14="http://schemas.microsoft.com/office/powerpoint/2010/main" val="274813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Exposition: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“who, when, where and what” part of the play</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Initial incident: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event that “gets the story going” </a:t>
            </a:r>
          </a:p>
          <a:p>
            <a:pPr marL="285750" indent="-285750">
              <a:buClr>
                <a:srgbClr val="FFC000"/>
              </a:buClr>
              <a:buFont typeface="Wingdings" panose="05000000000000000000" pitchFamily="2" charset="2"/>
              <a:buChar char="q"/>
            </a:pPr>
            <a:r>
              <a:rPr lang="en-US" sz="12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t>
            </a:r>
            <a:r>
              <a:rPr lang="en-US" sz="1200" b="1" dirty="0" smtClean="0">
                <a:solidFill>
                  <a:schemeClr val="accent2">
                    <a:lumMod val="50000"/>
                  </a:schemeClr>
                </a:solidFill>
                <a:latin typeface="Century Gothic" panose="020B0502020202020204" pitchFamily="34" charset="0"/>
              </a:rPr>
              <a:t>Preliminary event: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Whatever takes place BEFORE the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action of the play that is directly related to the play </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Conflict: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internal or external struggle </a:t>
            </a:r>
            <a:endPar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between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opposing forces,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ideas, or interests that creates </a:t>
            </a:r>
            <a:endPar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dramatic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tension </a:t>
            </a:r>
            <a:r>
              <a:rPr lang="en-US" dirty="0" smtClean="0"/>
              <a:t>Conflict creates </a:t>
            </a:r>
          </a:p>
          <a:p>
            <a:pPr marL="0" indent="0">
              <a:buClr>
                <a:srgbClr val="FFC000"/>
              </a:buClr>
              <a:buFont typeface="Wingdings" panose="05000000000000000000" pitchFamily="2" charset="2"/>
              <a:buNone/>
            </a:pPr>
            <a:r>
              <a:rPr lang="en-US" dirty="0" smtClean="0"/>
              <a:t>         both expectation and anxiety </a:t>
            </a:r>
            <a:r>
              <a:rPr lang="en-US" dirty="0" smtClean="0"/>
              <a:t>about</a:t>
            </a:r>
          </a:p>
          <a:p>
            <a:pPr marL="0" indent="0">
              <a:buClr>
                <a:srgbClr val="FFC000"/>
              </a:buClr>
              <a:buFont typeface="Wingdings" panose="05000000000000000000" pitchFamily="2" charset="2"/>
              <a:buNone/>
            </a:pPr>
            <a:r>
              <a:rPr lang="en-US" dirty="0" smtClean="0"/>
              <a:t>         </a:t>
            </a:r>
            <a:r>
              <a:rPr lang="en-US" dirty="0" smtClean="0"/>
              <a:t>the ending, necessary for dramatic tension</a:t>
            </a:r>
            <a:endPar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12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t>
            </a:r>
            <a:r>
              <a:rPr lang="en-US" sz="1200" b="1" dirty="0" smtClean="0">
                <a:solidFill>
                  <a:schemeClr val="accent2">
                    <a:lumMod val="50000"/>
                  </a:schemeClr>
                </a:solidFill>
                <a:latin typeface="Century Gothic" panose="020B0502020202020204" pitchFamily="34" charset="0"/>
              </a:rPr>
              <a:t>Climax: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turning point or high point of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 story, when events can go either way </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Suspense: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 feeling of uncertainty as to the outcome,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used to build interest and excitement on the part of the audience</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Rising action: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 series of events following the initial incident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and leading up to the dramatic climax </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Falling action: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series of events following the climax</a:t>
            </a:r>
          </a:p>
          <a:p>
            <a:pPr marL="285750" indent="-285750">
              <a:buClr>
                <a:srgbClr val="FFC000"/>
              </a:buClr>
              <a:buFont typeface="Wingdings" panose="05000000000000000000" pitchFamily="2" charset="2"/>
              <a:buChar char="q"/>
            </a:pPr>
            <a:r>
              <a:rPr lang="en-US" sz="1200" b="1" dirty="0" smtClean="0">
                <a:solidFill>
                  <a:schemeClr val="accent2">
                    <a:lumMod val="50000"/>
                  </a:schemeClr>
                </a:solidFill>
                <a:latin typeface="Century Gothic" panose="020B0502020202020204" pitchFamily="34" charset="0"/>
              </a:rPr>
              <a:t>Denouement: </a:t>
            </a: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Another term for the conclusion from the </a:t>
            </a:r>
          </a:p>
          <a:p>
            <a:pPr marL="0" indent="0">
              <a:buClr>
                <a:srgbClr val="FFC000"/>
              </a:buClr>
              <a:buFont typeface="Wingdings" panose="05000000000000000000" pitchFamily="2" charset="2"/>
              <a:buNone/>
            </a:pPr>
            <a:r>
              <a:rPr lang="en-US" sz="1200"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French word for “unraveling”</a:t>
            </a:r>
          </a:p>
          <a:p>
            <a:pPr marL="285750" indent="-285750">
              <a:buClr>
                <a:srgbClr val="FFC000"/>
              </a:buClr>
              <a:buFont typeface="Wingdings" panose="05000000000000000000" pitchFamily="2" charset="2"/>
              <a:buChar char="q"/>
            </a:pPr>
            <a:endParaRPr lang="en-US" sz="12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endParaRPr lang="en-US" sz="12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8</a:t>
            </a:fld>
            <a:endParaRPr lang="en-US"/>
          </a:p>
        </p:txBody>
      </p:sp>
    </p:spTree>
    <p:extLst>
      <p:ext uri="{BB962C8B-B14F-4D97-AF65-F5344CB8AC3E}">
        <p14:creationId xmlns:p14="http://schemas.microsoft.com/office/powerpoint/2010/main" val="4100682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Scenery (set):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theatrical equipment, such as curtains, flats, backdrops, </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or platforms, used in a dramatic production to communicate environment </a:t>
            </a:r>
          </a:p>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Costumes: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Clothing and accessories worn by actors</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to portray character and period. </a:t>
            </a:r>
          </a:p>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Props: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Short for properties; any article, except costume or scenery, used </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as part of a dramatic production; any moveable object that appears </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on stage during a performance, from a telephone to a train</a:t>
            </a:r>
          </a:p>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Lights: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to help communicate environment, mood, or feeling </a:t>
            </a:r>
          </a:p>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Sound: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effects an audience hears during performance </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to communicate character, context, or environment </a:t>
            </a:r>
          </a:p>
          <a:p>
            <a:pPr marL="285750" indent="-285750">
              <a:buClr>
                <a:srgbClr val="FFC000"/>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Makeup</a:t>
            </a:r>
            <a:r>
              <a:rPr lang="en-US" b="0" dirty="0" smtClean="0">
                <a:solidFill>
                  <a:schemeClr val="accent4">
                    <a:lumMod val="50000"/>
                  </a:schemeClr>
                </a:solidFill>
                <a:latin typeface="Century Gothic" panose="020B0502020202020204" pitchFamily="34" charset="0"/>
              </a:rPr>
              <a:t>: </a:t>
            </a: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Costumes, wigs, and body paint used to transform </a:t>
            </a:r>
          </a:p>
          <a:p>
            <a:pPr marL="0" indent="0">
              <a:buClr>
                <a:srgbClr val="FFC000"/>
              </a:buClr>
              <a:buFont typeface="Wingdings" panose="05000000000000000000" pitchFamily="2" charset="2"/>
              <a:buNone/>
            </a:pPr>
            <a:r>
              <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an actor into a character. </a:t>
            </a:r>
          </a:p>
          <a:p>
            <a:endPar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454CD33D-5076-4FBD-974A-A321D0B0E262}" type="slidenum">
              <a:rPr lang="en-US" smtClean="0"/>
              <a:t>9</a:t>
            </a:fld>
            <a:endParaRPr lang="en-US"/>
          </a:p>
        </p:txBody>
      </p:sp>
    </p:spTree>
    <p:extLst>
      <p:ext uri="{BB962C8B-B14F-4D97-AF65-F5344CB8AC3E}">
        <p14:creationId xmlns:p14="http://schemas.microsoft.com/office/powerpoint/2010/main" val="2620618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endParaRPr lang="en-US" b="0" dirty="0"/>
          </a:p>
        </p:txBody>
      </p:sp>
      <p:sp>
        <p:nvSpPr>
          <p:cNvPr id="4" name="Slide Number Placeholder 3"/>
          <p:cNvSpPr>
            <a:spLocks noGrp="1"/>
          </p:cNvSpPr>
          <p:nvPr>
            <p:ph type="sldNum" sz="quarter" idx="10"/>
          </p:nvPr>
        </p:nvSpPr>
        <p:spPr/>
        <p:txBody>
          <a:bodyPr/>
          <a:lstStyle/>
          <a:p>
            <a:fld id="{454CD33D-5076-4FBD-974A-A321D0B0E262}" type="slidenum">
              <a:rPr lang="en-US" smtClean="0"/>
              <a:t>10</a:t>
            </a:fld>
            <a:endParaRPr lang="en-US"/>
          </a:p>
        </p:txBody>
      </p:sp>
    </p:spTree>
    <p:extLst>
      <p:ext uri="{BB962C8B-B14F-4D97-AF65-F5344CB8AC3E}">
        <p14:creationId xmlns:p14="http://schemas.microsoft.com/office/powerpoint/2010/main" val="1684611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Alberto </a:t>
            </a:r>
            <a:r>
              <a:rPr lang="en-US" dirty="0" err="1" smtClean="0">
                <a:effectLst/>
              </a:rPr>
              <a:t>Florentino</a:t>
            </a:r>
            <a:r>
              <a:rPr lang="en-US" dirty="0" smtClean="0">
                <a:effectLst/>
              </a:rPr>
              <a:t> is a Filipino playwright and publisher. </a:t>
            </a:r>
          </a:p>
          <a:p>
            <a:r>
              <a:rPr lang="en-US" dirty="0" smtClean="0">
                <a:effectLst/>
              </a:rPr>
              <a:t>His plays in English center </a:t>
            </a:r>
          </a:p>
          <a:p>
            <a:r>
              <a:rPr lang="en-US" dirty="0" smtClean="0">
                <a:effectLst/>
              </a:rPr>
              <a:t>on conflicts in the everyday lives of Filipinos. </a:t>
            </a:r>
          </a:p>
          <a:p>
            <a:r>
              <a:rPr lang="en-US" dirty="0" smtClean="0">
                <a:effectLst/>
              </a:rPr>
              <a:t>The most famous of his works is The World is an Apple. </a:t>
            </a:r>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11</a:t>
            </a:fld>
            <a:endParaRPr lang="en-US"/>
          </a:p>
        </p:txBody>
      </p:sp>
    </p:spTree>
    <p:extLst>
      <p:ext uri="{BB962C8B-B14F-4D97-AF65-F5344CB8AC3E}">
        <p14:creationId xmlns:p14="http://schemas.microsoft.com/office/powerpoint/2010/main" val="832889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setting for the drama establishes the emotional atmosphere, or </a:t>
            </a:r>
            <a:r>
              <a:rPr lang="en-US" b="1" dirty="0" smtClean="0"/>
              <a:t>mood</a:t>
            </a:r>
            <a:r>
              <a:rPr lang="en-US" dirty="0" smtClean="0"/>
              <a:t>, for the story. </a:t>
            </a:r>
          </a:p>
          <a:p>
            <a:pPr marL="0" indent="0">
              <a:buFont typeface="Arial" panose="020B0604020202020204" pitchFamily="34" charset="0"/>
              <a:buNone/>
            </a:pPr>
            <a:r>
              <a:rPr lang="en-US" dirty="0" smtClean="0"/>
              <a:t>   Keep in mind that the setting constitutes more than the physical characteristics of the </a:t>
            </a:r>
          </a:p>
          <a:p>
            <a:pPr marL="0" indent="0">
              <a:buFont typeface="Arial" panose="020B0604020202020204" pitchFamily="34" charset="0"/>
              <a:buNone/>
            </a:pPr>
            <a:r>
              <a:rPr lang="en-US" dirty="0" smtClean="0"/>
              <a:t>   set, such as the way a room is decorated or how the furniture is arranged.</a:t>
            </a:r>
          </a:p>
          <a:p>
            <a:pPr marL="0" indent="0">
              <a:buFont typeface="Arial" panose="020B0604020202020204" pitchFamily="34" charset="0"/>
              <a:buNone/>
            </a:pPr>
            <a:r>
              <a:rPr lang="en-US" dirty="0" smtClean="0"/>
              <a:t>   It also includes the historical and cultural moment in which the story takes place, </a:t>
            </a:r>
          </a:p>
          <a:p>
            <a:pPr marL="0" indent="0">
              <a:buFont typeface="Arial" panose="020B0604020202020204" pitchFamily="34" charset="0"/>
              <a:buNone/>
            </a:pPr>
            <a:r>
              <a:rPr lang="en-US" dirty="0" smtClean="0"/>
              <a:t>   or its </a:t>
            </a:r>
            <a:r>
              <a:rPr lang="en-US" b="1" dirty="0" smtClean="0"/>
              <a:t>social context</a:t>
            </a:r>
            <a:r>
              <a:rPr lang="en-US" dirty="0" smtClean="0"/>
              <a:t>.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err="1" smtClean="0"/>
              <a:t>Marios</a:t>
            </a:r>
            <a:r>
              <a:rPr lang="en-US" dirty="0" smtClean="0"/>
              <a:t> and </a:t>
            </a:r>
            <a:r>
              <a:rPr lang="en-US" dirty="0" err="1" smtClean="0"/>
              <a:t>Pablos</a:t>
            </a:r>
            <a:r>
              <a:rPr lang="en-US" dirty="0" smtClean="0"/>
              <a:t> character is</a:t>
            </a:r>
            <a:r>
              <a:rPr lang="en-US" baseline="0" dirty="0" smtClean="0"/>
              <a:t> flat/static because bad guys in the end are still bad.</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12</a:t>
            </a:fld>
            <a:endParaRPr lang="en-US"/>
          </a:p>
        </p:txBody>
      </p:sp>
    </p:spTree>
    <p:extLst>
      <p:ext uri="{BB962C8B-B14F-4D97-AF65-F5344CB8AC3E}">
        <p14:creationId xmlns:p14="http://schemas.microsoft.com/office/powerpoint/2010/main" val="3076449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54CD33D-5076-4FBD-974A-A321D0B0E262}" type="slidenum">
              <a:rPr lang="en-US" smtClean="0"/>
              <a:t>13</a:t>
            </a:fld>
            <a:endParaRPr lang="en-US"/>
          </a:p>
        </p:txBody>
      </p:sp>
    </p:spTree>
    <p:extLst>
      <p:ext uri="{BB962C8B-B14F-4D97-AF65-F5344CB8AC3E}">
        <p14:creationId xmlns:p14="http://schemas.microsoft.com/office/powerpoint/2010/main" val="2862254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A14926DB-C3F5-4EA5-A47F-CA323DE26DA8}" type="datetimeFigureOut">
              <a:rPr lang="en-US" smtClean="0"/>
              <a:t>12/19/2013</a:t>
            </a:fld>
            <a:endParaRPr lang="en-US"/>
          </a:p>
        </p:txBody>
      </p:sp>
      <p:sp>
        <p:nvSpPr>
          <p:cNvPr id="16" name="Slide Number Placeholder 15"/>
          <p:cNvSpPr>
            <a:spLocks noGrp="1"/>
          </p:cNvSpPr>
          <p:nvPr>
            <p:ph type="sldNum" sz="quarter" idx="11"/>
          </p:nvPr>
        </p:nvSpPr>
        <p:spPr/>
        <p:txBody>
          <a:bodyPr/>
          <a:lstStyle/>
          <a:p>
            <a:fld id="{D8FC1884-DAC4-410E-9FC2-B060131A3017}"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4926DB-C3F5-4EA5-A47F-CA323DE26DA8}"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C1884-DAC4-410E-9FC2-B060131A301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14926DB-C3F5-4EA5-A47F-CA323DE26DA8}"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C1884-DAC4-410E-9FC2-B060131A301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A14926DB-C3F5-4EA5-A47F-CA323DE26DA8}" type="datetimeFigureOut">
              <a:rPr lang="en-US" smtClean="0"/>
              <a:t>12/19/2013</a:t>
            </a:fld>
            <a:endParaRPr lang="en-US"/>
          </a:p>
        </p:txBody>
      </p:sp>
      <p:sp>
        <p:nvSpPr>
          <p:cNvPr id="15" name="Slide Number Placeholder 14"/>
          <p:cNvSpPr>
            <a:spLocks noGrp="1"/>
          </p:cNvSpPr>
          <p:nvPr>
            <p:ph type="sldNum" sz="quarter" idx="15"/>
          </p:nvPr>
        </p:nvSpPr>
        <p:spPr/>
        <p:txBody>
          <a:bodyPr/>
          <a:lstStyle>
            <a:lvl1pPr algn="ctr">
              <a:defRPr/>
            </a:lvl1pPr>
          </a:lstStyle>
          <a:p>
            <a:fld id="{D8FC1884-DAC4-410E-9FC2-B060131A3017}" type="slidenum">
              <a:rPr lang="en-US" smtClean="0"/>
              <a:t>‹#›</a:t>
            </a:fld>
            <a:endParaRPr lang="en-US"/>
          </a:p>
        </p:txBody>
      </p:sp>
      <p:sp>
        <p:nvSpPr>
          <p:cNvPr id="16" name="Footer Placeholder 15"/>
          <p:cNvSpPr>
            <a:spLocks noGrp="1"/>
          </p:cNvSpPr>
          <p:nvPr>
            <p:ph type="ftr" sz="quarter" idx="16"/>
          </p:nvPr>
        </p:nvSpPr>
        <p:spPr/>
        <p:txBody>
          <a:bodyPr/>
          <a:lstStyle/>
          <a:p>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4926DB-C3F5-4EA5-A47F-CA323DE26DA8}" type="datetimeFigureOut">
              <a:rPr lang="en-US" smtClean="0"/>
              <a:t>12/19/2013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8FC1884-DAC4-410E-9FC2-B060131A3017}" type="slidenum">
              <a:rPr lang="en-US" smtClean="0"/>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A14926DB-C3F5-4EA5-A47F-CA323DE26DA8}" type="datetimeFigureOut">
              <a:rPr lang="en-US" smtClean="0"/>
              <a:t>12/19/2013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8FC1884-DAC4-410E-9FC2-B060131A301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8FC1884-DAC4-410E-9FC2-B060131A3017}" type="slidenum">
              <a:rPr lang="en-US" smtClean="0"/>
              <a:t>‹#›</a:t>
            </a:fld>
            <a:endParaRPr lang="en-US"/>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A14926DB-C3F5-4EA5-A47F-CA323DE26DA8}" type="datetimeFigureOut">
              <a:rPr lang="en-US" smtClean="0"/>
              <a:t>12/19/2013</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14926DB-C3F5-4EA5-A47F-CA323DE26DA8}" type="datetimeFigureOut">
              <a:rPr lang="en-US" smtClean="0"/>
              <a:t>12/19/2013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8FC1884-DAC4-410E-9FC2-B060131A3017}" type="slidenum">
              <a:rPr lang="en-US" smtClean="0"/>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926DB-C3F5-4EA5-A47F-CA323DE26DA8}" type="datetimeFigureOut">
              <a:rPr lang="en-US" smtClean="0"/>
              <a:t>12/19/2013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8FC1884-DAC4-410E-9FC2-B060131A301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A14926DB-C3F5-4EA5-A47F-CA323DE26DA8}" type="datetimeFigureOut">
              <a:rPr lang="en-US" smtClean="0"/>
              <a:t>12/19/2013</a:t>
            </a:fld>
            <a:endParaRPr lang="en-US"/>
          </a:p>
        </p:txBody>
      </p:sp>
      <p:sp>
        <p:nvSpPr>
          <p:cNvPr id="9" name="Slide Number Placeholder 8"/>
          <p:cNvSpPr>
            <a:spLocks noGrp="1"/>
          </p:cNvSpPr>
          <p:nvPr>
            <p:ph type="sldNum" sz="quarter" idx="15"/>
          </p:nvPr>
        </p:nvSpPr>
        <p:spPr/>
        <p:txBody>
          <a:bodyPr/>
          <a:lstStyle/>
          <a:p>
            <a:fld id="{D8FC1884-DAC4-410E-9FC2-B060131A3017}" type="slidenum">
              <a:rPr lang="en-US" smtClean="0"/>
              <a:t>‹#›</a:t>
            </a:fld>
            <a:endParaRPr lang="en-US"/>
          </a:p>
        </p:txBody>
      </p:sp>
      <p:sp>
        <p:nvSpPr>
          <p:cNvPr id="10" name="Footer Placeholder 9"/>
          <p:cNvSpPr>
            <a:spLocks noGrp="1"/>
          </p:cNvSpPr>
          <p:nvPr>
            <p:ph type="ftr" sz="quarter" idx="16"/>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A14926DB-C3F5-4EA5-A47F-CA323DE26DA8}" type="datetimeFigureOut">
              <a:rPr lang="en-US" smtClean="0"/>
              <a:t>12/19/2013</a:t>
            </a:fld>
            <a:endParaRPr lang="en-US"/>
          </a:p>
        </p:txBody>
      </p:sp>
      <p:sp>
        <p:nvSpPr>
          <p:cNvPr id="9" name="Slide Number Placeholder 8"/>
          <p:cNvSpPr>
            <a:spLocks noGrp="1"/>
          </p:cNvSpPr>
          <p:nvPr>
            <p:ph type="sldNum" sz="quarter" idx="11"/>
          </p:nvPr>
        </p:nvSpPr>
        <p:spPr/>
        <p:txBody>
          <a:bodyPr/>
          <a:lstStyle/>
          <a:p>
            <a:fld id="{D8FC1884-DAC4-410E-9FC2-B060131A3017}"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14926DB-C3F5-4EA5-A47F-CA323DE26DA8}" type="datetimeFigureOut">
              <a:rPr lang="en-US" smtClean="0"/>
              <a:t>12/19/2013</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8FC1884-DAC4-410E-9FC2-B060131A3017}" type="slidenum">
              <a:rPr lang="en-US" smtClean="0"/>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microsoft.com/office/2007/relationships/hdphoto" Target="../media/hdphoto9.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microsoft.com/office/2007/relationships/hdphoto" Target="../media/hdphoto10.wdp"/><Relationship Id="rId5" Type="http://schemas.openxmlformats.org/officeDocument/2006/relationships/image" Target="../media/image14.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microsoft.com/office/2007/relationships/hdphoto" Target="../media/hdphoto6.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microsoft.com/office/2007/relationships/hdphoto" Target="../media/hdphoto8.wdp"/><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artisticPencilGrayscale/>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1035628" y="5029200"/>
            <a:ext cx="7086600" cy="92333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5400" dirty="0" smtClean="0">
                <a:solidFill>
                  <a:schemeClr val="accent6">
                    <a:lumMod val="50000"/>
                  </a:schemeClr>
                </a:solidFill>
                <a:effectLst>
                  <a:outerShdw blurRad="38100" dist="38100" dir="2700000" algn="tl">
                    <a:srgbClr val="000000">
                      <a:alpha val="43137"/>
                    </a:srgbClr>
                  </a:outerShdw>
                </a:effectLst>
                <a:latin typeface="Berlin Sans FB Demi" panose="020E0802020502020306" pitchFamily="34" charset="0"/>
              </a:rPr>
              <a:t>Elements of Drama</a:t>
            </a:r>
            <a:endParaRPr lang="en-US" sz="5400" dirty="0">
              <a:solidFill>
                <a:schemeClr val="accent6">
                  <a:lumMod val="50000"/>
                </a:schemeClr>
              </a:solidFill>
              <a:effectLst>
                <a:outerShdw blurRad="38100" dist="38100" dir="2700000" algn="tl">
                  <a:srgbClr val="000000">
                    <a:alpha val="43137"/>
                  </a:srgbClr>
                </a:outerShdw>
              </a:effectLst>
              <a:latin typeface="Berlin Sans FB Demi" panose="020E0802020502020306" pitchFamily="34"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83" b="98867" l="0" r="99800">
                        <a14:foregroundMark x1="5800" y1="16147" x2="7000" y2="32011"/>
                        <a14:foregroundMark x1="1600" y1="80170" x2="8400" y2="81020"/>
                        <a14:foregroundMark x1="5600" y1="78187" x2="5000" y2="50425"/>
                        <a14:foregroundMark x1="2800" y1="58640" x2="4400" y2="6232"/>
                        <a14:foregroundMark x1="9800" y1="46742" x2="9800" y2="567"/>
                        <a14:foregroundMark x1="91800" y1="68272" x2="91000" y2="24646"/>
                        <a14:foregroundMark x1="86200" y1="45326" x2="82000" y2="283"/>
                      </a14:backgroundRemoval>
                    </a14:imgEffect>
                  </a14:imgLayer>
                </a14:imgProps>
              </a:ext>
              <a:ext uri="{28A0092B-C50C-407E-A947-70E740481C1C}">
                <a14:useLocalDpi xmlns:a14="http://schemas.microsoft.com/office/drawing/2010/main" val="0"/>
              </a:ext>
            </a:extLst>
          </a:blip>
          <a:srcRect/>
          <a:stretch>
            <a:fillRect/>
          </a:stretch>
        </p:blipFill>
        <p:spPr bwMode="auto">
          <a:xfrm>
            <a:off x="616528" y="838200"/>
            <a:ext cx="79248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75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82085" y="1752600"/>
            <a:ext cx="8809513" cy="4293483"/>
          </a:xfrm>
          <a:prstGeom prst="rect">
            <a:avLst/>
          </a:prstGeom>
          <a:noFill/>
        </p:spPr>
        <p:txBody>
          <a:bodyPr wrap="square" rtlCol="0">
            <a:spAutoFit/>
          </a:bodyPr>
          <a:lstStyle/>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Acting</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Use of face, body, and voice to portray character </a:t>
            </a:r>
            <a:endPar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Character analysis: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examining how the elements of drama are used </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Empathy</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capacity to relate to the feelings of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another</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Speaking</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mode of expression or delivery of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lines</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Breath </a:t>
            </a:r>
            <a:r>
              <a:rPr lang="en-US" sz="2100" b="1" dirty="0">
                <a:solidFill>
                  <a:srgbClr val="002060"/>
                </a:solidFill>
                <a:latin typeface="Century Gothic" panose="020B0502020202020204" pitchFamily="34" charset="0"/>
              </a:rPr>
              <a:t>control: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Proper use of the lungs and diaphragm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muscle.</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Vocal </a:t>
            </a:r>
            <a:r>
              <a:rPr lang="en-US" sz="2100" b="1" dirty="0">
                <a:solidFill>
                  <a:srgbClr val="002060"/>
                </a:solidFill>
                <a:latin typeface="Century Gothic" panose="020B0502020202020204" pitchFamily="34" charset="0"/>
              </a:rPr>
              <a:t>expression: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How an actor uses his or her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voice</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Inflection</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Change in pitch or loudness of the voice. </a:t>
            </a:r>
            <a:endPar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Projection</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How well the voice carries to the audience </a:t>
            </a:r>
            <a:endPar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Speaking </a:t>
            </a:r>
            <a:r>
              <a:rPr lang="en-US" sz="2100" b="1" dirty="0">
                <a:solidFill>
                  <a:srgbClr val="002060"/>
                </a:solidFill>
                <a:latin typeface="Century Gothic" panose="020B0502020202020204" pitchFamily="34" charset="0"/>
              </a:rPr>
              <a:t>style: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mode of expression or delivery of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lines</a:t>
            </a: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Diction</a:t>
            </a:r>
            <a:r>
              <a:rPr lang="en-US" sz="2100" b="1" dirty="0">
                <a:solidFill>
                  <a:srgbClr val="002060"/>
                </a:solidFill>
                <a:latin typeface="Century Gothic" panose="020B0502020202020204" pitchFamily="34" charset="0"/>
              </a:rPr>
              <a: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Selection and pronunciation of words; clarity of speech. </a:t>
            </a:r>
            <a:endPar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Gestures</a:t>
            </a:r>
            <a:r>
              <a:rPr lang="en-US" sz="2100" b="1" dirty="0">
                <a:solidFill>
                  <a:srgbClr val="002060"/>
                </a:solidFill>
                <a:latin typeface="Century Gothic" panose="020B0502020202020204" pitchFamily="34" charset="0"/>
              </a:rPr>
              <a:t>: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movement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of the actor’s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body to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convey meaning </a:t>
            </a:r>
            <a:endPar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100" b="1" dirty="0" smtClean="0">
                <a:solidFill>
                  <a:srgbClr val="002060"/>
                </a:solidFill>
                <a:latin typeface="Century Gothic" panose="020B0502020202020204" pitchFamily="34" charset="0"/>
              </a:rPr>
              <a:t>Facial </a:t>
            </a:r>
            <a:r>
              <a:rPr lang="en-US" sz="2100" b="1" dirty="0">
                <a:solidFill>
                  <a:srgbClr val="002060"/>
                </a:solidFill>
                <a:latin typeface="Century Gothic" panose="020B0502020202020204" pitchFamily="34" charset="0"/>
              </a:rPr>
              <a:t>expression: </a:t>
            </a:r>
            <a:r>
              <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Physical and vocal aspects used by an </a:t>
            </a:r>
            <a:r>
              <a:rPr lang="en-US" sz="21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actor</a:t>
            </a:r>
            <a:endParaRPr lang="en-US" sz="21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290945" y="685800"/>
            <a:ext cx="64770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smtClean="0">
                <a:latin typeface="Berlin Sans FB Demi" panose="020E0802020502020306" pitchFamily="34" charset="0"/>
              </a:rPr>
              <a:t>  Performance Elements</a:t>
            </a:r>
            <a:endParaRPr lang="en-US" sz="4400" dirty="0">
              <a:latin typeface="Berlin Sans FB Demi" panose="020E0802020502020306" pitchFamily="34" charset="0"/>
            </a:endParaRPr>
          </a:p>
        </p:txBody>
      </p:sp>
      <p:pic>
        <p:nvPicPr>
          <p:cNvPr id="102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767945" y="0"/>
            <a:ext cx="2452255"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5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par>
                                <p:cTn id="12" presetID="6" presetClass="entr" presetSubtype="16" fill="hold" nodeType="with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circle(in)">
                                      <p:cBhvr>
                                        <p:cTn id="14" dur="20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wipe(down)">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wipe(down)">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wipe(down)">
                                      <p:cBhvr>
                                        <p:cTn id="29" dur="500"/>
                                        <p:tgtEl>
                                          <p:spTgt spid="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wipe(down)">
                                      <p:cBhvr>
                                        <p:cTn id="34" dur="500"/>
                                        <p:tgtEl>
                                          <p:spTgt spid="2">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wipe(down)">
                                      <p:cBhvr>
                                        <p:cTn id="39" dur="500"/>
                                        <p:tgtEl>
                                          <p:spTgt spid="2">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
                                            <p:txEl>
                                              <p:pRg st="5" end="5"/>
                                            </p:txEl>
                                          </p:spTgt>
                                        </p:tgtEl>
                                        <p:attrNameLst>
                                          <p:attrName>style.visibility</p:attrName>
                                        </p:attrNameLst>
                                      </p:cBhvr>
                                      <p:to>
                                        <p:strVal val="visible"/>
                                      </p:to>
                                    </p:set>
                                    <p:animEffect transition="in" filter="wipe(down)">
                                      <p:cBhvr>
                                        <p:cTn id="44" dur="500"/>
                                        <p:tgtEl>
                                          <p:spTgt spid="2">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
                                            <p:txEl>
                                              <p:pRg st="6" end="6"/>
                                            </p:txEl>
                                          </p:spTgt>
                                        </p:tgtEl>
                                        <p:attrNameLst>
                                          <p:attrName>style.visibility</p:attrName>
                                        </p:attrNameLst>
                                      </p:cBhvr>
                                      <p:to>
                                        <p:strVal val="visible"/>
                                      </p:to>
                                    </p:set>
                                    <p:animEffect transition="in" filter="wipe(down)">
                                      <p:cBhvr>
                                        <p:cTn id="49" dur="500"/>
                                        <p:tgtEl>
                                          <p:spTgt spid="2">
                                            <p:txEl>
                                              <p:pRg st="6" end="6"/>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Effect transition="in" filter="wipe(down)">
                                      <p:cBhvr>
                                        <p:cTn id="54" dur="500"/>
                                        <p:tgtEl>
                                          <p:spTgt spid="2">
                                            <p:txEl>
                                              <p:pRg st="7" end="7"/>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xEl>
                                              <p:pRg st="8" end="8"/>
                                            </p:txEl>
                                          </p:spTgt>
                                        </p:tgtEl>
                                        <p:attrNameLst>
                                          <p:attrName>style.visibility</p:attrName>
                                        </p:attrNameLst>
                                      </p:cBhvr>
                                      <p:to>
                                        <p:strVal val="visible"/>
                                      </p:to>
                                    </p:set>
                                    <p:animEffect transition="in" filter="wipe(down)">
                                      <p:cBhvr>
                                        <p:cTn id="59" dur="500"/>
                                        <p:tgtEl>
                                          <p:spTgt spid="2">
                                            <p:txEl>
                                              <p:pRg st="8" end="8"/>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
                                            <p:txEl>
                                              <p:pRg st="9" end="9"/>
                                            </p:txEl>
                                          </p:spTgt>
                                        </p:tgtEl>
                                        <p:attrNameLst>
                                          <p:attrName>style.visibility</p:attrName>
                                        </p:attrNameLst>
                                      </p:cBhvr>
                                      <p:to>
                                        <p:strVal val="visible"/>
                                      </p:to>
                                    </p:set>
                                    <p:animEffect transition="in" filter="wipe(down)">
                                      <p:cBhvr>
                                        <p:cTn id="64" dur="500"/>
                                        <p:tgtEl>
                                          <p:spTgt spid="2">
                                            <p:txEl>
                                              <p:pRg st="9" end="9"/>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nodeType="clickEffect">
                                  <p:stCondLst>
                                    <p:cond delay="0"/>
                                  </p:stCondLst>
                                  <p:childTnLst>
                                    <p:set>
                                      <p:cBhvr>
                                        <p:cTn id="68" dur="1" fill="hold">
                                          <p:stCondLst>
                                            <p:cond delay="0"/>
                                          </p:stCondLst>
                                        </p:cTn>
                                        <p:tgtEl>
                                          <p:spTgt spid="2">
                                            <p:txEl>
                                              <p:pRg st="10" end="10"/>
                                            </p:txEl>
                                          </p:spTgt>
                                        </p:tgtEl>
                                        <p:attrNameLst>
                                          <p:attrName>style.visibility</p:attrName>
                                        </p:attrNameLst>
                                      </p:cBhvr>
                                      <p:to>
                                        <p:strVal val="visible"/>
                                      </p:to>
                                    </p:set>
                                    <p:animEffect transition="in" filter="wipe(down)">
                                      <p:cBhvr>
                                        <p:cTn id="69" dur="500"/>
                                        <p:tgtEl>
                                          <p:spTgt spid="2">
                                            <p:txEl>
                                              <p:pRg st="10" end="10"/>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2">
                                            <p:txEl>
                                              <p:pRg st="11" end="11"/>
                                            </p:txEl>
                                          </p:spTgt>
                                        </p:tgtEl>
                                        <p:attrNameLst>
                                          <p:attrName>style.visibility</p:attrName>
                                        </p:attrNameLst>
                                      </p:cBhvr>
                                      <p:to>
                                        <p:strVal val="visible"/>
                                      </p:to>
                                    </p:set>
                                    <p:animEffect transition="in" filter="wipe(down)">
                                      <p:cBhvr>
                                        <p:cTn id="74"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artisticCutout/>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685800"/>
            <a:ext cx="7924800" cy="1138773"/>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US" sz="4400" dirty="0" smtClean="0">
                <a:solidFill>
                  <a:schemeClr val="accent2">
                    <a:lumMod val="20000"/>
                    <a:lumOff val="80000"/>
                  </a:schemeClr>
                </a:solidFill>
                <a:latin typeface="Berlin Sans FB Demi" panose="020E0802020502020306" pitchFamily="34" charset="0"/>
              </a:rPr>
              <a:t>The World Is an Apple</a:t>
            </a:r>
          </a:p>
          <a:p>
            <a:pPr algn="ctr"/>
            <a:r>
              <a:rPr lang="en-US" sz="2400" dirty="0" smtClean="0">
                <a:latin typeface="Berlin Sans FB Demi" panose="020E0802020502020306" pitchFamily="34" charset="0"/>
              </a:rPr>
              <a:t>By: Alberto </a:t>
            </a:r>
            <a:r>
              <a:rPr lang="en-US" sz="2400" dirty="0" err="1" smtClean="0">
                <a:latin typeface="Berlin Sans FB Demi" panose="020E0802020502020306" pitchFamily="34" charset="0"/>
              </a:rPr>
              <a:t>Florentino</a:t>
            </a:r>
            <a:endParaRPr lang="en-US" sz="2400" u="sng" dirty="0">
              <a:latin typeface="Berlin Sans FB Demi" panose="020E0802020502020306" pitchFamily="34" charset="0"/>
            </a:endParaRPr>
          </a:p>
        </p:txBody>
      </p:sp>
      <p:pic>
        <p:nvPicPr>
          <p:cNvPr id="2050" name="Picture 2"/>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96786" l="10000" r="90000">
                        <a14:foregroundMark x1="49855" y1="23929" x2="62029" y2="5179"/>
                      </a14:backgroundRemoval>
                    </a14:imgEffect>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983673" y="1859209"/>
            <a:ext cx="7239000" cy="452620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6050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circle(in)">
                                      <p:cBhvr>
                                        <p:cTn id="11"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81000" y="381000"/>
            <a:ext cx="12954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smtClean="0">
                <a:latin typeface="Berlin Sans FB Demi" panose="020E0802020502020306" pitchFamily="34" charset="0"/>
              </a:rPr>
              <a:t>  Plot</a:t>
            </a:r>
            <a:endParaRPr lang="en-US" sz="2800" dirty="0">
              <a:latin typeface="Berlin Sans FB Demi" panose="020E0802020502020306" pitchFamily="34" charset="0"/>
            </a:endParaRPr>
          </a:p>
        </p:txBody>
      </p:sp>
      <p:sp>
        <p:nvSpPr>
          <p:cNvPr id="4" name="TextBox 3"/>
          <p:cNvSpPr txBox="1"/>
          <p:nvPr/>
        </p:nvSpPr>
        <p:spPr>
          <a:xfrm>
            <a:off x="526473" y="990885"/>
            <a:ext cx="7696200" cy="1200329"/>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latin typeface="Century Gothic" panose="020B0502020202020204" pitchFamily="34" charset="0"/>
              </a:rPr>
              <a:t>	</a:t>
            </a:r>
            <a:r>
              <a:rPr lang="en-US" b="1" dirty="0" smtClean="0">
                <a:latin typeface="Century Gothic" panose="020B0502020202020204" pitchFamily="34" charset="0"/>
              </a:rPr>
              <a:t>Mario and Gloria has </a:t>
            </a:r>
            <a:r>
              <a:rPr lang="en-US" b="1" dirty="0">
                <a:latin typeface="Century Gothic" panose="020B0502020202020204" pitchFamily="34" charset="0"/>
              </a:rPr>
              <a:t>no money to buy food for their </a:t>
            </a:r>
            <a:r>
              <a:rPr lang="en-US" b="1" dirty="0" smtClean="0">
                <a:latin typeface="Century Gothic" panose="020B0502020202020204" pitchFamily="34" charset="0"/>
              </a:rPr>
              <a:t>daughter. Mario lost </a:t>
            </a:r>
            <a:r>
              <a:rPr lang="en-US" b="1" dirty="0">
                <a:latin typeface="Century Gothic" panose="020B0502020202020204" pitchFamily="34" charset="0"/>
              </a:rPr>
              <a:t>his job for </a:t>
            </a:r>
            <a:r>
              <a:rPr lang="en-US" b="1" dirty="0" smtClean="0">
                <a:latin typeface="Century Gothic" panose="020B0502020202020204" pitchFamily="34" charset="0"/>
              </a:rPr>
              <a:t>stealing an apple. </a:t>
            </a:r>
            <a:r>
              <a:rPr lang="en-US" b="1" dirty="0">
                <a:latin typeface="Century Gothic" panose="020B0502020202020204" pitchFamily="34" charset="0"/>
              </a:rPr>
              <a:t>Falsely figuring out the situation as misfortune he left his wife and daughter, went back to his partner in </a:t>
            </a:r>
            <a:r>
              <a:rPr lang="en-US" b="1" dirty="0" smtClean="0">
                <a:latin typeface="Century Gothic" panose="020B0502020202020204" pitchFamily="34" charset="0"/>
              </a:rPr>
              <a:t>crime Pablo </a:t>
            </a:r>
            <a:r>
              <a:rPr lang="en-US" b="1" dirty="0">
                <a:latin typeface="Century Gothic" panose="020B0502020202020204" pitchFamily="34" charset="0"/>
              </a:rPr>
              <a:t>and did crimes again to have money. </a:t>
            </a:r>
          </a:p>
        </p:txBody>
      </p:sp>
      <p:sp>
        <p:nvSpPr>
          <p:cNvPr id="5" name="TextBox 4"/>
          <p:cNvSpPr txBox="1"/>
          <p:nvPr/>
        </p:nvSpPr>
        <p:spPr>
          <a:xfrm>
            <a:off x="381000" y="2405353"/>
            <a:ext cx="2105891"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solidFill>
                  <a:schemeClr val="tx1"/>
                </a:solidFill>
                <a:latin typeface="Berlin Sans FB Demi" panose="020E0802020502020306" pitchFamily="34" charset="0"/>
              </a:rPr>
              <a:t>  Character</a:t>
            </a:r>
            <a:endParaRPr lang="en-US" sz="2800" b="1" dirty="0">
              <a:solidFill>
                <a:schemeClr val="tx1"/>
              </a:solidFill>
              <a:latin typeface="Berlin Sans FB Demi" panose="020E0802020502020306" pitchFamily="34" charset="0"/>
            </a:endParaRPr>
          </a:p>
        </p:txBody>
      </p:sp>
      <p:sp>
        <p:nvSpPr>
          <p:cNvPr id="6" name="TextBox 5"/>
          <p:cNvSpPr txBox="1"/>
          <p:nvPr/>
        </p:nvSpPr>
        <p:spPr>
          <a:xfrm>
            <a:off x="526473" y="3124200"/>
            <a:ext cx="7474527" cy="1200329"/>
          </a:xfrm>
          <a:prstGeom prst="rect">
            <a:avLst/>
          </a:prstGeom>
          <a:noFill/>
        </p:spPr>
        <p:txBody>
          <a:bodyPr wrap="square" rtlCol="0">
            <a:spAutoFit/>
          </a:bodyPr>
          <a:lstStyle/>
          <a:p>
            <a:pPr marL="742950" lvl="1" indent="-285750">
              <a:buClr>
                <a:schemeClr val="tx2">
                  <a:lumMod val="50000"/>
                </a:schemeClr>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Mario</a:t>
            </a:r>
            <a:r>
              <a:rPr lang="en-US" b="1" dirty="0" smtClean="0">
                <a:effectLst>
                  <a:outerShdw blurRad="38100" dist="38100" dir="2700000" algn="tl">
                    <a:srgbClr val="000000">
                      <a:alpha val="43137"/>
                    </a:srgbClr>
                  </a:outerShdw>
                </a:effectLst>
                <a:latin typeface="Century Gothic" panose="020B0502020202020204" pitchFamily="34" charset="0"/>
              </a:rPr>
              <a:t> – the man who lost his job. </a:t>
            </a:r>
          </a:p>
          <a:p>
            <a:pPr marL="742950" lvl="1" indent="-285750">
              <a:buClr>
                <a:schemeClr val="tx2">
                  <a:lumMod val="50000"/>
                </a:schemeClr>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Gloria</a:t>
            </a:r>
            <a:r>
              <a:rPr lang="en-US" b="1" dirty="0" smtClean="0">
                <a:effectLst>
                  <a:outerShdw blurRad="38100" dist="38100" dir="2700000" algn="tl">
                    <a:srgbClr val="000000">
                      <a:alpha val="43137"/>
                    </a:srgbClr>
                  </a:outerShdw>
                </a:effectLst>
                <a:latin typeface="Century Gothic" panose="020B0502020202020204" pitchFamily="34" charset="0"/>
              </a:rPr>
              <a:t> – wife </a:t>
            </a:r>
          </a:p>
          <a:p>
            <a:pPr marL="742950" lvl="1" indent="-285750">
              <a:buClr>
                <a:schemeClr val="tx2">
                  <a:lumMod val="50000"/>
                </a:schemeClr>
              </a:buClr>
              <a:buFont typeface="Wingdings" panose="05000000000000000000" pitchFamily="2" charset="2"/>
              <a:buChar char="q"/>
            </a:pPr>
            <a:r>
              <a:rPr lang="en-US" b="1" dirty="0" smtClean="0">
                <a:solidFill>
                  <a:schemeClr val="accent4">
                    <a:lumMod val="50000"/>
                  </a:schemeClr>
                </a:solidFill>
                <a:latin typeface="Century Gothic" panose="020B0502020202020204" pitchFamily="34" charset="0"/>
              </a:rPr>
              <a:t>Pablo</a:t>
            </a:r>
            <a:r>
              <a:rPr lang="en-US" b="1" dirty="0" smtClean="0">
                <a:effectLst>
                  <a:outerShdw blurRad="38100" dist="38100" dir="2700000" algn="tl">
                    <a:srgbClr val="000000">
                      <a:alpha val="43137"/>
                    </a:srgbClr>
                  </a:outerShdw>
                </a:effectLst>
                <a:latin typeface="Century Gothic" panose="020B0502020202020204" pitchFamily="34" charset="0"/>
              </a:rPr>
              <a:t> – the crime buddy of  Mario. </a:t>
            </a:r>
          </a:p>
          <a:p>
            <a:pPr marL="742950" lvl="1" indent="-285750">
              <a:buClr>
                <a:schemeClr val="tx2">
                  <a:lumMod val="50000"/>
                </a:schemeClr>
              </a:buClr>
              <a:buFont typeface="Wingdings" panose="05000000000000000000" pitchFamily="2" charset="2"/>
              <a:buChar char="q"/>
            </a:pPr>
            <a:r>
              <a:rPr lang="en-US" b="1" dirty="0" err="1" smtClean="0">
                <a:solidFill>
                  <a:schemeClr val="accent4">
                    <a:lumMod val="50000"/>
                  </a:schemeClr>
                </a:solidFill>
                <a:latin typeface="Century Gothic" panose="020B0502020202020204" pitchFamily="34" charset="0"/>
              </a:rPr>
              <a:t>Tita</a:t>
            </a:r>
            <a:r>
              <a:rPr lang="en-US" b="1" dirty="0" smtClean="0">
                <a:effectLst>
                  <a:outerShdw blurRad="38100" dist="38100" dir="2700000" algn="tl">
                    <a:srgbClr val="000000">
                      <a:alpha val="43137"/>
                    </a:srgbClr>
                  </a:outerShdw>
                </a:effectLst>
                <a:latin typeface="Century Gothic" panose="020B0502020202020204" pitchFamily="34" charset="0"/>
              </a:rPr>
              <a:t> – daughter</a:t>
            </a:r>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7" name="TextBox 6"/>
          <p:cNvSpPr txBox="1"/>
          <p:nvPr/>
        </p:nvSpPr>
        <p:spPr>
          <a:xfrm>
            <a:off x="408709" y="4696833"/>
            <a:ext cx="2105891"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dirty="0">
                <a:latin typeface="Berlin Sans FB Demi" panose="020E0802020502020306" pitchFamily="34" charset="0"/>
              </a:rPr>
              <a:t> </a:t>
            </a:r>
            <a:r>
              <a:rPr lang="en-US" sz="2800" dirty="0" smtClean="0">
                <a:latin typeface="Berlin Sans FB Demi" panose="020E0802020502020306" pitchFamily="34" charset="0"/>
              </a:rPr>
              <a:t> Exposition    </a:t>
            </a:r>
            <a:endParaRPr lang="en-US" sz="2800" dirty="0">
              <a:latin typeface="Berlin Sans FB Demi" panose="020E0802020502020306" pitchFamily="34" charset="0"/>
            </a:endParaRPr>
          </a:p>
        </p:txBody>
      </p:sp>
      <p:sp>
        <p:nvSpPr>
          <p:cNvPr id="9" name="TextBox 8"/>
          <p:cNvSpPr txBox="1"/>
          <p:nvPr/>
        </p:nvSpPr>
        <p:spPr>
          <a:xfrm>
            <a:off x="381000" y="5258153"/>
            <a:ext cx="7813964" cy="1200329"/>
          </a:xfrm>
          <a:prstGeom prst="rect">
            <a:avLst/>
          </a:prstGeom>
          <a:noFill/>
        </p:spPr>
        <p:txBody>
          <a:bodyPr wrap="square" rtlCol="0">
            <a:spAutoFit/>
          </a:bodyPr>
          <a:lstStyle/>
          <a:p>
            <a:pPr marL="742950" lvl="1" indent="-285750">
              <a:buClr>
                <a:srgbClr val="FFFF00"/>
              </a:buClr>
              <a:buFont typeface="Wingdings" panose="05000000000000000000" pitchFamily="2" charset="2"/>
              <a:buChar char="q"/>
            </a:pPr>
            <a:r>
              <a:rPr lang="en-US" b="1" dirty="0" smtClean="0">
                <a:latin typeface="Century Gothic" panose="020B0502020202020204" pitchFamily="34" charset="0"/>
              </a:rPr>
              <a:t>Mario enters from the street at left. He is in the late twenties shabbily dressed and with hair that seems to have been uncut for weeks. Gloria greeted him and then Mario asked about the condition of their child</a:t>
            </a:r>
            <a:endParaRPr lang="en-US" b="1" dirty="0">
              <a:latin typeface="Century Gothic" panose="020B0502020202020204" pitchFamily="34" charset="0"/>
            </a:endParaRPr>
          </a:p>
        </p:txBody>
      </p:sp>
    </p:spTree>
    <p:extLst>
      <p:ext uri="{BB962C8B-B14F-4D97-AF65-F5344CB8AC3E}">
        <p14:creationId xmlns:p14="http://schemas.microsoft.com/office/powerpoint/2010/main" val="8840105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6" presetClass="entr" presetSubtype="16" fill="hold" nodeType="with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circle(in)">
                                      <p:cBhvr>
                                        <p:cTn id="20" dur="2000"/>
                                        <p:tgtEl>
                                          <p:spTgt spid="6">
                                            <p:txEl>
                                              <p:pRg st="0" end="0"/>
                                            </p:txEl>
                                          </p:spTgt>
                                        </p:tgtEl>
                                      </p:cBhvr>
                                    </p:animEffect>
                                  </p:childTnLst>
                                </p:cTn>
                              </p:par>
                              <p:par>
                                <p:cTn id="21" presetID="6" presetClass="entr" presetSubtype="16" fill="hold" nodeType="with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circle(in)">
                                      <p:cBhvr>
                                        <p:cTn id="23" dur="2000"/>
                                        <p:tgtEl>
                                          <p:spTgt spid="6">
                                            <p:txEl>
                                              <p:pRg st="1" end="1"/>
                                            </p:txEl>
                                          </p:spTgt>
                                        </p:tgtEl>
                                      </p:cBhvr>
                                    </p:animEffect>
                                  </p:childTnLst>
                                </p:cTn>
                              </p:par>
                              <p:par>
                                <p:cTn id="24" presetID="6" presetClass="entr" presetSubtype="16" fill="hold" nodeType="with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circle(in)">
                                      <p:cBhvr>
                                        <p:cTn id="26" dur="2000"/>
                                        <p:tgtEl>
                                          <p:spTgt spid="6">
                                            <p:txEl>
                                              <p:pRg st="2" end="2"/>
                                            </p:txEl>
                                          </p:spTgt>
                                        </p:tgtEl>
                                      </p:cBhvr>
                                    </p:animEffect>
                                  </p:childTnLst>
                                </p:cTn>
                              </p:par>
                              <p:par>
                                <p:cTn id="27" presetID="6" presetClass="entr" presetSubtype="16"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Effect transition="in" filter="circle(in)">
                                      <p:cBhvr>
                                        <p:cTn id="29" dur="2000"/>
                                        <p:tgtEl>
                                          <p:spTgt spid="6">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500" fill="hold"/>
                                        <p:tgtEl>
                                          <p:spTgt spid="7"/>
                                        </p:tgtEl>
                                        <p:attrNameLst>
                                          <p:attrName>ppt_x</p:attrName>
                                        </p:attrNameLst>
                                      </p:cBhvr>
                                      <p:tavLst>
                                        <p:tav tm="0">
                                          <p:val>
                                            <p:strVal val="0-#ppt_w/2"/>
                                          </p:val>
                                        </p:tav>
                                        <p:tav tm="100000">
                                          <p:val>
                                            <p:strVal val="#ppt_x"/>
                                          </p:val>
                                        </p:tav>
                                      </p:tavLst>
                                    </p:anim>
                                    <p:anim calcmode="lin" valueType="num">
                                      <p:cBhvr additive="base">
                                        <p:cTn id="35" dur="500" fill="hold"/>
                                        <p:tgtEl>
                                          <p:spTgt spid="7"/>
                                        </p:tgtEl>
                                        <p:attrNameLst>
                                          <p:attrName>ppt_y</p:attrName>
                                        </p:attrNameLst>
                                      </p:cBhvr>
                                      <p:tavLst>
                                        <p:tav tm="0">
                                          <p:val>
                                            <p:strVal val="#ppt_y"/>
                                          </p:val>
                                        </p:tav>
                                        <p:tav tm="100000">
                                          <p:val>
                                            <p:strVal val="#ppt_y"/>
                                          </p:val>
                                        </p:tav>
                                      </p:tavLst>
                                    </p:anim>
                                  </p:childTnLst>
                                </p:cTn>
                              </p:par>
                              <p:par>
                                <p:cTn id="36" presetID="6" presetClass="entr" presetSubtype="16" fill="hold" nodeType="withEffect">
                                  <p:stCondLst>
                                    <p:cond delay="0"/>
                                  </p:st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circle(in)">
                                      <p:cBhvr>
                                        <p:cTn id="38" dur="20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2057400"/>
            <a:ext cx="1905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b="1" dirty="0" smtClean="0">
                <a:latin typeface="Berlin Sans FB Demi" panose="020E0802020502020306" pitchFamily="34" charset="0"/>
              </a:rPr>
              <a:t>  Conflict</a:t>
            </a:r>
            <a:endParaRPr lang="en-US" sz="2800" b="1" dirty="0">
              <a:latin typeface="Berlin Sans FB Demi" panose="020E0802020502020306" pitchFamily="34" charset="0"/>
            </a:endParaRPr>
          </a:p>
        </p:txBody>
      </p:sp>
      <p:sp>
        <p:nvSpPr>
          <p:cNvPr id="3" name="TextBox 2"/>
          <p:cNvSpPr txBox="1"/>
          <p:nvPr/>
        </p:nvSpPr>
        <p:spPr>
          <a:xfrm>
            <a:off x="478972" y="2743200"/>
            <a:ext cx="8077200" cy="381000"/>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	</a:t>
            </a:r>
            <a:r>
              <a:rPr lang="en-US" b="1" dirty="0" smtClean="0">
                <a:solidFill>
                  <a:schemeClr val="accent4">
                    <a:lumMod val="50000"/>
                  </a:schemeClr>
                </a:solidFill>
                <a:latin typeface="Century Gothic" panose="020B0502020202020204" pitchFamily="34" charset="0"/>
              </a:rPr>
              <a:t>Man vs. Self </a:t>
            </a:r>
            <a:r>
              <a:rPr lang="en-US" b="1" dirty="0">
                <a:solidFill>
                  <a:schemeClr val="accent4">
                    <a:lumMod val="50000"/>
                  </a:schemeClr>
                </a:solidFill>
                <a:latin typeface="Century Gothic" panose="020B0502020202020204" pitchFamily="34" charset="0"/>
              </a:rPr>
              <a:t> </a:t>
            </a:r>
            <a:r>
              <a:rPr lang="en-US" b="1" dirty="0" smtClean="0">
                <a:latin typeface="Century Gothic" panose="020B0502020202020204" pitchFamily="34" charset="0"/>
              </a:rPr>
              <a:t>- Internal Conflict</a:t>
            </a:r>
            <a:endParaRPr lang="en-US" b="1" dirty="0">
              <a:latin typeface="Century Gothic" panose="020B0502020202020204" pitchFamily="34" charset="0"/>
            </a:endParaRPr>
          </a:p>
        </p:txBody>
      </p:sp>
      <p:sp>
        <p:nvSpPr>
          <p:cNvPr id="5" name="Rectangle 4"/>
          <p:cNvSpPr/>
          <p:nvPr/>
        </p:nvSpPr>
        <p:spPr>
          <a:xfrm>
            <a:off x="489857" y="533400"/>
            <a:ext cx="1563248"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a:spAutoFit/>
          </a:bodyPr>
          <a:lstStyle/>
          <a:p>
            <a:r>
              <a:rPr lang="en-US" sz="2800" dirty="0" smtClean="0">
                <a:latin typeface="Berlin Sans FB Demi" panose="020E0802020502020306" pitchFamily="34" charset="0"/>
              </a:rPr>
              <a:t>  Setting </a:t>
            </a:r>
            <a:endParaRPr lang="en-US" sz="2800" dirty="0"/>
          </a:p>
        </p:txBody>
      </p:sp>
      <p:sp>
        <p:nvSpPr>
          <p:cNvPr id="6" name="Rectangle 5"/>
          <p:cNvSpPr/>
          <p:nvPr/>
        </p:nvSpPr>
        <p:spPr>
          <a:xfrm>
            <a:off x="478972" y="1219200"/>
            <a:ext cx="6477000" cy="646331"/>
          </a:xfrm>
          <a:prstGeom prst="rect">
            <a:avLst/>
          </a:prstGeom>
        </p:spPr>
        <p:txBody>
          <a:bodyPr wrap="square">
            <a:spAutoFit/>
          </a:bodyPr>
          <a:lstStyle/>
          <a:p>
            <a:pPr marL="742950" lvl="1" indent="-285750">
              <a:buClr>
                <a:srgbClr val="FFFF00"/>
              </a:buClr>
              <a:buFont typeface="Wingdings" panose="05000000000000000000" pitchFamily="2" charset="2"/>
              <a:buChar char="q"/>
            </a:pPr>
            <a:r>
              <a:rPr lang="en-US" b="1" dirty="0">
                <a:solidFill>
                  <a:schemeClr val="accent4">
                    <a:lumMod val="50000"/>
                  </a:schemeClr>
                </a:solidFill>
                <a:latin typeface="Century Gothic" panose="020B0502020202020204" pitchFamily="34" charset="0"/>
              </a:rPr>
              <a:t>House</a:t>
            </a:r>
            <a:r>
              <a:rPr lang="en-US" b="1" dirty="0">
                <a:latin typeface="Century Gothic" panose="020B0502020202020204" pitchFamily="34" charset="0"/>
              </a:rPr>
              <a:t> – two wooden boxes flank the doorway. At left is an Acacia tree with wooden bench under it.</a:t>
            </a:r>
          </a:p>
        </p:txBody>
      </p:sp>
      <p:sp>
        <p:nvSpPr>
          <p:cNvPr id="7" name="TextBox 6"/>
          <p:cNvSpPr txBox="1"/>
          <p:nvPr/>
        </p:nvSpPr>
        <p:spPr>
          <a:xfrm>
            <a:off x="457200" y="3352800"/>
            <a:ext cx="27432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b="1" dirty="0" smtClean="0">
                <a:latin typeface="Berlin Sans FB Demi" panose="020E0802020502020306" pitchFamily="34" charset="0"/>
              </a:rPr>
              <a:t>  Rising Action</a:t>
            </a:r>
            <a:endParaRPr lang="en-US" sz="2800" b="1" dirty="0">
              <a:latin typeface="Berlin Sans FB Demi" panose="020E0802020502020306" pitchFamily="34" charset="0"/>
            </a:endParaRPr>
          </a:p>
        </p:txBody>
      </p:sp>
      <p:sp>
        <p:nvSpPr>
          <p:cNvPr id="8" name="TextBox 7"/>
          <p:cNvSpPr txBox="1"/>
          <p:nvPr/>
        </p:nvSpPr>
        <p:spPr>
          <a:xfrm>
            <a:off x="457200" y="4082143"/>
            <a:ext cx="7892143" cy="646331"/>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 Mario started to elaborate his reasons why he doesn’t have money.</a:t>
            </a:r>
            <a:endParaRPr lang="en-US" b="1" dirty="0">
              <a:latin typeface="Century Gothic" panose="020B0502020202020204" pitchFamily="34" charset="0"/>
            </a:endParaRPr>
          </a:p>
        </p:txBody>
      </p:sp>
      <p:sp>
        <p:nvSpPr>
          <p:cNvPr id="9" name="TextBox 8"/>
          <p:cNvSpPr txBox="1"/>
          <p:nvPr/>
        </p:nvSpPr>
        <p:spPr>
          <a:xfrm>
            <a:off x="489857" y="4936394"/>
            <a:ext cx="1872343"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smtClean="0">
                <a:latin typeface="Berlin Sans FB Demi" panose="020E0802020502020306" pitchFamily="34" charset="0"/>
              </a:rPr>
              <a:t>  Climax  </a:t>
            </a:r>
            <a:endParaRPr lang="en-US" sz="2800" dirty="0">
              <a:latin typeface="Berlin Sans FB Demi" panose="020E0802020502020306" pitchFamily="34" charset="0"/>
            </a:endParaRPr>
          </a:p>
        </p:txBody>
      </p:sp>
      <p:sp>
        <p:nvSpPr>
          <p:cNvPr id="12" name="TextBox 11"/>
          <p:cNvSpPr txBox="1"/>
          <p:nvPr/>
        </p:nvSpPr>
        <p:spPr>
          <a:xfrm>
            <a:off x="489857" y="5638800"/>
            <a:ext cx="7739743" cy="646331"/>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Mario confessed that he lost his job because of stealing an apple</a:t>
            </a:r>
            <a:endParaRPr lang="en-US" b="1" dirty="0">
              <a:latin typeface="Century Gothic" panose="020B0502020202020204" pitchFamily="34" charset="0"/>
            </a:endParaRPr>
          </a:p>
        </p:txBody>
      </p:sp>
    </p:spTree>
    <p:extLst>
      <p:ext uri="{BB962C8B-B14F-4D97-AF65-F5344CB8AC3E}">
        <p14:creationId xmlns:p14="http://schemas.microsoft.com/office/powerpoint/2010/main" val="187899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6" presetClass="entr" presetSubtype="16" fill="hold" nodeType="with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circle(in)">
                                      <p:cBhvr>
                                        <p:cTn id="11" dur="200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in)">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0-#ppt_w/2"/>
                                          </p:val>
                                        </p:tav>
                                        <p:tav tm="100000">
                                          <p:val>
                                            <p:strVal val="#ppt_x"/>
                                          </p:val>
                                        </p:tav>
                                      </p:tavLst>
                                    </p:anim>
                                    <p:anim calcmode="lin" valueType="num">
                                      <p:cBhvr additive="base">
                                        <p:cTn id="35" dur="500" fill="hold"/>
                                        <p:tgtEl>
                                          <p:spTgt spid="9"/>
                                        </p:tgtEl>
                                        <p:attrNameLst>
                                          <p:attrName>ppt_y</p:attrName>
                                        </p:attrNameLst>
                                      </p:cBhvr>
                                      <p:tavLst>
                                        <p:tav tm="0">
                                          <p:val>
                                            <p:strVal val="#ppt_y"/>
                                          </p:val>
                                        </p:tav>
                                        <p:tav tm="100000">
                                          <p:val>
                                            <p:strVal val="#ppt_y"/>
                                          </p:val>
                                        </p:tav>
                                      </p:tavLst>
                                    </p:anim>
                                  </p:childTnLst>
                                </p:cTn>
                              </p:par>
                              <p:par>
                                <p:cTn id="36" presetID="6" presetClass="entr" presetSubtype="16" fill="hold" grpId="0" nodeType="with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circle(in)">
                                      <p:cBhvr>
                                        <p:cTn id="3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7" grpId="0" animBg="1"/>
      <p:bldP spid="8" grpId="0"/>
      <p:bldP spid="9"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09600" y="533400"/>
            <a:ext cx="25908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dirty="0">
                <a:latin typeface="Berlin Sans FB Demi" panose="020E0802020502020306" pitchFamily="34" charset="0"/>
              </a:rPr>
              <a:t> </a:t>
            </a:r>
            <a:r>
              <a:rPr lang="en-US" sz="2800" dirty="0" smtClean="0">
                <a:latin typeface="Berlin Sans FB Demi" panose="020E0802020502020306" pitchFamily="34" charset="0"/>
              </a:rPr>
              <a:t> Falling Action</a:t>
            </a:r>
            <a:endParaRPr lang="en-US" sz="2800" dirty="0">
              <a:latin typeface="Berlin Sans FB Demi" panose="020E0802020502020306" pitchFamily="34" charset="0"/>
            </a:endParaRPr>
          </a:p>
        </p:txBody>
      </p:sp>
      <p:sp>
        <p:nvSpPr>
          <p:cNvPr id="4" name="TextBox 3"/>
          <p:cNvSpPr txBox="1"/>
          <p:nvPr/>
        </p:nvSpPr>
        <p:spPr>
          <a:xfrm>
            <a:off x="609600" y="1219200"/>
            <a:ext cx="8077200" cy="646331"/>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Mario revealed the reason why he stole an apple and that he’s planning to apply as a night watchman  in a company.</a:t>
            </a:r>
            <a:endParaRPr lang="en-US" b="1" dirty="0">
              <a:latin typeface="Century Gothic" panose="020B0502020202020204" pitchFamily="34" charset="0"/>
            </a:endParaRPr>
          </a:p>
        </p:txBody>
      </p:sp>
      <p:sp>
        <p:nvSpPr>
          <p:cNvPr id="5" name="TextBox 4"/>
          <p:cNvSpPr txBox="1"/>
          <p:nvPr/>
        </p:nvSpPr>
        <p:spPr>
          <a:xfrm>
            <a:off x="609600" y="2057400"/>
            <a:ext cx="25908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smtClean="0">
                <a:latin typeface="Berlin Sans FB Demi" panose="020E0802020502020306" pitchFamily="34" charset="0"/>
              </a:rPr>
              <a:t>  Denouement</a:t>
            </a:r>
            <a:endParaRPr lang="en-US" sz="2800" dirty="0">
              <a:latin typeface="Berlin Sans FB Demi" panose="020E0802020502020306" pitchFamily="34" charset="0"/>
            </a:endParaRPr>
          </a:p>
        </p:txBody>
      </p:sp>
      <p:sp>
        <p:nvSpPr>
          <p:cNvPr id="7" name="TextBox 6"/>
          <p:cNvSpPr txBox="1"/>
          <p:nvPr/>
        </p:nvSpPr>
        <p:spPr>
          <a:xfrm>
            <a:off x="609600" y="2743200"/>
            <a:ext cx="8077200" cy="1477328"/>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Gloria comes up him after he finishes and tries to hug him, but he pushes her away. Suddenly confused, he sits on the steps. Gloria sits beside him and plays with his hands. Suddenly unnerved, Mario starts to fidget . Gloria rises and walks to the center, her eyes burning with hate and then she saw Pablo.</a:t>
            </a:r>
            <a:endParaRPr lang="en-US" b="1" dirty="0">
              <a:latin typeface="Century Gothic" panose="020B0502020202020204" pitchFamily="34" charset="0"/>
            </a:endParaRPr>
          </a:p>
        </p:txBody>
      </p:sp>
      <p:sp>
        <p:nvSpPr>
          <p:cNvPr id="8" name="TextBox 7"/>
          <p:cNvSpPr txBox="1"/>
          <p:nvPr/>
        </p:nvSpPr>
        <p:spPr>
          <a:xfrm>
            <a:off x="609600" y="4418112"/>
            <a:ext cx="22860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latin typeface="Berlin Sans FB Demi" panose="020E0802020502020306" pitchFamily="34" charset="0"/>
              </a:rPr>
              <a:t>  Resolution</a:t>
            </a:r>
            <a:endParaRPr lang="en-US" sz="2800" dirty="0">
              <a:latin typeface="Berlin Sans FB Demi" panose="020E0802020502020306" pitchFamily="34" charset="0"/>
            </a:endParaRPr>
          </a:p>
        </p:txBody>
      </p:sp>
      <p:sp>
        <p:nvSpPr>
          <p:cNvPr id="10" name="TextBox 9"/>
          <p:cNvSpPr txBox="1"/>
          <p:nvPr/>
        </p:nvSpPr>
        <p:spPr>
          <a:xfrm>
            <a:off x="609600" y="5181600"/>
            <a:ext cx="7924800" cy="646331"/>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a:latin typeface="Century Gothic" panose="020B0502020202020204" pitchFamily="34" charset="0"/>
              </a:rPr>
              <a:t>Mario decides to get a "job" working with his old criminal friend Pablo. He is going back to a life of thievery.</a:t>
            </a:r>
          </a:p>
        </p:txBody>
      </p:sp>
    </p:spTree>
    <p:extLst>
      <p:ext uri="{BB962C8B-B14F-4D97-AF65-F5344CB8AC3E}">
        <p14:creationId xmlns:p14="http://schemas.microsoft.com/office/powerpoint/2010/main" val="124294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0-#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20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0-#ppt_w/2"/>
                                          </p:val>
                                        </p:tav>
                                        <p:tav tm="100000">
                                          <p:val>
                                            <p:strVal val="#ppt_x"/>
                                          </p:val>
                                        </p:tav>
                                      </p:tavLst>
                                    </p:anim>
                                    <p:anim calcmode="lin" valueType="num">
                                      <p:cBhvr additive="base">
                                        <p:cTn id="26" dur="500" fill="hold"/>
                                        <p:tgtEl>
                                          <p:spTgt spid="8"/>
                                        </p:tgtEl>
                                        <p:attrNameLst>
                                          <p:attrName>ppt_y</p:attrName>
                                        </p:attrNameLst>
                                      </p:cBhvr>
                                      <p:tavLst>
                                        <p:tav tm="0">
                                          <p:val>
                                            <p:strVal val="#ppt_y"/>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animBg="1"/>
      <p:bldP spid="7" grpId="0"/>
      <p:bldP spid="8"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457200"/>
            <a:ext cx="1524000" cy="5232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r>
              <a:rPr lang="en-US" sz="2800" dirty="0" smtClean="0">
                <a:latin typeface="Berlin Sans FB Demi" panose="020E0802020502020306" pitchFamily="34" charset="0"/>
              </a:rPr>
              <a:t>  Mood</a:t>
            </a:r>
            <a:endParaRPr lang="en-US" sz="2800" dirty="0">
              <a:latin typeface="Berlin Sans FB Demi" panose="020E0802020502020306" pitchFamily="34" charset="0"/>
            </a:endParaRPr>
          </a:p>
        </p:txBody>
      </p:sp>
      <p:sp>
        <p:nvSpPr>
          <p:cNvPr id="3" name="TextBox 2"/>
          <p:cNvSpPr txBox="1"/>
          <p:nvPr/>
        </p:nvSpPr>
        <p:spPr>
          <a:xfrm>
            <a:off x="457200" y="1132114"/>
            <a:ext cx="6705600" cy="369332"/>
          </a:xfrm>
          <a:prstGeom prst="rect">
            <a:avLst/>
          </a:prstGeom>
          <a:noFill/>
        </p:spPr>
        <p:txBody>
          <a:bodyPr wrap="square" rtlCol="0">
            <a:spAutoFit/>
          </a:bodyPr>
          <a:lstStyle/>
          <a:p>
            <a:pPr marL="742950" lvl="1" indent="-285750">
              <a:buClr>
                <a:schemeClr val="tx2">
                  <a:lumMod val="90000"/>
                </a:schemeClr>
              </a:buClr>
              <a:buFont typeface="Wingdings" panose="05000000000000000000" pitchFamily="2" charset="2"/>
              <a:buChar char="q"/>
            </a:pPr>
            <a:r>
              <a:rPr lang="en-US" b="1" dirty="0" smtClean="0">
                <a:latin typeface="Century Gothic" panose="020B0502020202020204" pitchFamily="34" charset="0"/>
              </a:rPr>
              <a:t>Sad, angry, bad, gloomy etc.</a:t>
            </a:r>
            <a:endParaRPr lang="en-US" b="1" dirty="0">
              <a:latin typeface="Century Gothic" panose="020B0502020202020204" pitchFamily="34" charset="0"/>
            </a:endParaRPr>
          </a:p>
        </p:txBody>
      </p:sp>
      <p:sp>
        <p:nvSpPr>
          <p:cNvPr id="4" name="TextBox 3"/>
          <p:cNvSpPr txBox="1"/>
          <p:nvPr/>
        </p:nvSpPr>
        <p:spPr>
          <a:xfrm>
            <a:off x="457200" y="1752600"/>
            <a:ext cx="1524000" cy="52322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spAutoFit/>
          </a:bodyPr>
          <a:lstStyle/>
          <a:p>
            <a:r>
              <a:rPr lang="en-US" sz="2800" dirty="0" smtClean="0">
                <a:latin typeface="Berlin Sans FB Demi" panose="020E0802020502020306" pitchFamily="34" charset="0"/>
              </a:rPr>
              <a:t>  Tone</a:t>
            </a:r>
            <a:endParaRPr lang="en-US" sz="2800" dirty="0">
              <a:latin typeface="Berlin Sans FB Demi" panose="020E0802020502020306" pitchFamily="34" charset="0"/>
            </a:endParaRPr>
          </a:p>
        </p:txBody>
      </p:sp>
      <p:sp>
        <p:nvSpPr>
          <p:cNvPr id="5" name="TextBox 4"/>
          <p:cNvSpPr txBox="1"/>
          <p:nvPr/>
        </p:nvSpPr>
        <p:spPr>
          <a:xfrm>
            <a:off x="457200" y="2438400"/>
            <a:ext cx="7620000" cy="381000"/>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Acerbic, sarcastic, snarky etc. </a:t>
            </a:r>
            <a:endParaRPr lang="en-US" b="1" dirty="0">
              <a:latin typeface="Century Gothic" panose="020B0502020202020204" pitchFamily="34" charset="0"/>
            </a:endParaRPr>
          </a:p>
        </p:txBody>
      </p:sp>
      <p:sp>
        <p:nvSpPr>
          <p:cNvPr id="6" name="TextBox 5"/>
          <p:cNvSpPr txBox="1"/>
          <p:nvPr/>
        </p:nvSpPr>
        <p:spPr>
          <a:xfrm>
            <a:off x="457200" y="3004066"/>
            <a:ext cx="2438400"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800" dirty="0" smtClean="0">
                <a:latin typeface="Berlin Sans FB Demi" panose="020E0802020502020306" pitchFamily="34" charset="0"/>
              </a:rPr>
              <a:t>   Symbolism</a:t>
            </a:r>
            <a:endParaRPr lang="en-US" sz="2800" dirty="0">
              <a:latin typeface="Berlin Sans FB Demi" panose="020E0802020502020306" pitchFamily="34" charset="0"/>
            </a:endParaRPr>
          </a:p>
        </p:txBody>
      </p:sp>
      <p:sp>
        <p:nvSpPr>
          <p:cNvPr id="7" name="TextBox 6"/>
          <p:cNvSpPr txBox="1"/>
          <p:nvPr/>
        </p:nvSpPr>
        <p:spPr>
          <a:xfrm>
            <a:off x="478971" y="3733800"/>
            <a:ext cx="7772400" cy="369332"/>
          </a:xfrm>
          <a:prstGeom prst="rect">
            <a:avLst/>
          </a:prstGeom>
          <a:noFill/>
        </p:spPr>
        <p:txBody>
          <a:bodyPr wrap="square" rtlCol="0">
            <a:spAutoFit/>
          </a:bodyPr>
          <a:lstStyle/>
          <a:p>
            <a:pPr marL="742950" lvl="1" indent="-285750">
              <a:buClr>
                <a:schemeClr val="tx2">
                  <a:lumMod val="75000"/>
                </a:schemeClr>
              </a:buClr>
              <a:buFont typeface="Wingdings" panose="05000000000000000000" pitchFamily="2" charset="2"/>
              <a:buChar char="q"/>
            </a:pPr>
            <a:r>
              <a:rPr lang="en-US" b="1" dirty="0" smtClean="0">
                <a:solidFill>
                  <a:schemeClr val="accent2">
                    <a:lumMod val="50000"/>
                  </a:schemeClr>
                </a:solidFill>
                <a:latin typeface="Century Gothic" panose="020B0502020202020204" pitchFamily="34" charset="0"/>
              </a:rPr>
              <a:t>Apple</a:t>
            </a:r>
            <a:r>
              <a:rPr lang="en-US" b="1" dirty="0" smtClean="0">
                <a:latin typeface="Century Gothic" panose="020B0502020202020204" pitchFamily="34" charset="0"/>
              </a:rPr>
              <a:t> - </a:t>
            </a:r>
            <a:r>
              <a:rPr lang="en-US" b="1" dirty="0">
                <a:latin typeface="Century Gothic" panose="020B0502020202020204" pitchFamily="34" charset="0"/>
              </a:rPr>
              <a:t>symbol of Original Sin in Christian art and literature.</a:t>
            </a:r>
          </a:p>
        </p:txBody>
      </p:sp>
      <p:sp>
        <p:nvSpPr>
          <p:cNvPr id="8" name="TextBox 7"/>
          <p:cNvSpPr txBox="1"/>
          <p:nvPr/>
        </p:nvSpPr>
        <p:spPr>
          <a:xfrm>
            <a:off x="446315" y="4343400"/>
            <a:ext cx="1687286"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smtClean="0">
                <a:latin typeface="Berlin Sans FB Demi" panose="020E0802020502020306" pitchFamily="34" charset="0"/>
              </a:rPr>
              <a:t>  Genre</a:t>
            </a:r>
            <a:endParaRPr lang="en-US" sz="2800" dirty="0">
              <a:latin typeface="Berlin Sans FB Demi" panose="020E0802020502020306" pitchFamily="34" charset="0"/>
            </a:endParaRPr>
          </a:p>
        </p:txBody>
      </p:sp>
      <p:sp>
        <p:nvSpPr>
          <p:cNvPr id="9" name="TextBox 8"/>
          <p:cNvSpPr txBox="1"/>
          <p:nvPr/>
        </p:nvSpPr>
        <p:spPr>
          <a:xfrm>
            <a:off x="478971" y="5029200"/>
            <a:ext cx="5159829" cy="369332"/>
          </a:xfrm>
          <a:prstGeom prst="rect">
            <a:avLst/>
          </a:prstGeom>
          <a:noFill/>
        </p:spPr>
        <p:txBody>
          <a:bodyPr wrap="square" rtlCol="0">
            <a:spAutoFit/>
          </a:bodyPr>
          <a:lstStyle/>
          <a:p>
            <a:pPr marL="285750" indent="-285750">
              <a:buClr>
                <a:schemeClr val="tx2">
                  <a:lumMod val="75000"/>
                </a:schemeClr>
              </a:buClr>
              <a:buFont typeface="Wingdings" panose="05000000000000000000" pitchFamily="2" charset="2"/>
              <a:buChar char="q"/>
            </a:pPr>
            <a:r>
              <a:rPr lang="en-US" b="1" dirty="0" smtClean="0">
                <a:latin typeface="Century Gothic" panose="020B0502020202020204" pitchFamily="34" charset="0"/>
              </a:rPr>
              <a:t> Drama</a:t>
            </a:r>
            <a:endParaRPr lang="en-US" b="1" dirty="0">
              <a:latin typeface="Century Gothic" panose="020B0502020202020204" pitchFamily="34" charset="0"/>
            </a:endParaRPr>
          </a:p>
        </p:txBody>
      </p:sp>
    </p:spTree>
    <p:extLst>
      <p:ext uri="{BB962C8B-B14F-4D97-AF65-F5344CB8AC3E}">
        <p14:creationId xmlns:p14="http://schemas.microsoft.com/office/powerpoint/2010/main" val="128456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8"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par>
                                <p:cTn id="27" presetID="6" presetClass="entr" presetSubtype="16"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ircle(in)">
                                      <p:cBhvr>
                                        <p:cTn id="2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P spid="6" grpId="0" animBg="1"/>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381000"/>
            <a:ext cx="2057400" cy="52322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800" dirty="0" smtClean="0">
                <a:latin typeface="Berlin Sans FB Demi" panose="020E0802020502020306" pitchFamily="34" charset="0"/>
              </a:rPr>
              <a:t>  Dialogue  </a:t>
            </a:r>
            <a:endParaRPr lang="en-US" sz="2800" dirty="0">
              <a:latin typeface="Berlin Sans FB Demi" panose="020E0802020502020306" pitchFamily="34" charset="0"/>
            </a:endParaRPr>
          </a:p>
        </p:txBody>
      </p:sp>
      <p:sp>
        <p:nvSpPr>
          <p:cNvPr id="3" name="TextBox 2"/>
          <p:cNvSpPr txBox="1"/>
          <p:nvPr/>
        </p:nvSpPr>
        <p:spPr>
          <a:xfrm>
            <a:off x="457200" y="1066800"/>
            <a:ext cx="8153400" cy="3693319"/>
          </a:xfrm>
          <a:prstGeom prst="rect">
            <a:avLst/>
          </a:prstGeom>
          <a:noFill/>
        </p:spPr>
        <p:txBody>
          <a:bodyPr wrap="square" rtlCol="0">
            <a:spAutoFit/>
          </a:bodyPr>
          <a:lstStyle/>
          <a:p>
            <a:r>
              <a:rPr lang="en-US" b="1" dirty="0" smtClean="0">
                <a:solidFill>
                  <a:schemeClr val="accent6">
                    <a:lumMod val="50000"/>
                  </a:schemeClr>
                </a:solidFill>
                <a:latin typeface="Century Gothic" panose="020B0502020202020204" pitchFamily="34" charset="0"/>
              </a:rPr>
              <a:t>Lines of Mario:</a:t>
            </a:r>
          </a:p>
          <a:p>
            <a:pPr marL="742950" lvl="1" indent="-285750">
              <a:buFont typeface="Wingdings" panose="05000000000000000000" pitchFamily="2" charset="2"/>
              <a:buChar char="q"/>
            </a:pPr>
            <a:r>
              <a:rPr lang="en-US" b="1" dirty="0">
                <a:latin typeface="Century Gothic" panose="020B0502020202020204" pitchFamily="34" charset="0"/>
              </a:rPr>
              <a:t>“when I saw this apple roll out of the</a:t>
            </a:r>
            <a:br>
              <a:rPr lang="en-US" b="1" dirty="0">
                <a:latin typeface="Century Gothic" panose="020B0502020202020204" pitchFamily="34" charset="0"/>
              </a:rPr>
            </a:br>
            <a:r>
              <a:rPr lang="en-US" b="1" dirty="0">
                <a:latin typeface="Century Gothic" panose="020B0502020202020204" pitchFamily="34" charset="0"/>
              </a:rPr>
              <a:t>broken crate, I thought that </a:t>
            </a:r>
            <a:r>
              <a:rPr lang="en-US" b="1" dirty="0" err="1">
                <a:latin typeface="Century Gothic" panose="020B0502020202020204" pitchFamily="34" charset="0"/>
              </a:rPr>
              <a:t>Tita</a:t>
            </a:r>
            <a:r>
              <a:rPr lang="en-US" b="1" dirty="0">
                <a:latin typeface="Century Gothic" panose="020B0502020202020204" pitchFamily="34" charset="0"/>
              </a:rPr>
              <a:t> would love to have it</a:t>
            </a:r>
            <a:r>
              <a:rPr lang="en-US" b="1" dirty="0" smtClean="0">
                <a:latin typeface="Century Gothic" panose="020B0502020202020204" pitchFamily="34" charset="0"/>
              </a:rPr>
              <a:t>.”</a:t>
            </a:r>
            <a:endParaRPr lang="en-US" b="1" dirty="0">
              <a:latin typeface="Century Gothic" panose="020B0502020202020204" pitchFamily="34" charset="0"/>
            </a:endParaRPr>
          </a:p>
          <a:p>
            <a:pPr marL="742950" lvl="1" indent="-285750">
              <a:buFont typeface="Wingdings" panose="05000000000000000000" pitchFamily="2" charset="2"/>
              <a:buChar char="q"/>
            </a:pPr>
            <a:r>
              <a:rPr lang="en-US" b="1" dirty="0" smtClean="0">
                <a:latin typeface="Century Gothic" panose="020B0502020202020204" pitchFamily="34" charset="0"/>
              </a:rPr>
              <a:t>“All </a:t>
            </a:r>
            <a:r>
              <a:rPr lang="en-US" b="1" dirty="0">
                <a:latin typeface="Century Gothic" panose="020B0502020202020204" pitchFamily="34" charset="0"/>
              </a:rPr>
              <a:t>right, so I didn’t go drinking</a:t>
            </a:r>
            <a:r>
              <a:rPr lang="en-US" b="1" dirty="0" smtClean="0">
                <a:latin typeface="Century Gothic" panose="020B0502020202020204" pitchFamily="34" charset="0"/>
              </a:rPr>
              <a:t>.”</a:t>
            </a:r>
          </a:p>
          <a:p>
            <a:pPr marL="742950" lvl="1" indent="-285750">
              <a:buFont typeface="Wingdings" panose="05000000000000000000" pitchFamily="2" charset="2"/>
              <a:buChar char="q"/>
            </a:pPr>
            <a:r>
              <a:rPr lang="en-US" b="1" dirty="0" smtClean="0">
                <a:latin typeface="Century Gothic" panose="020B0502020202020204" pitchFamily="34" charset="0"/>
              </a:rPr>
              <a:t>“I </a:t>
            </a:r>
            <a:r>
              <a:rPr lang="en-US" b="1" dirty="0">
                <a:latin typeface="Century Gothic" panose="020B0502020202020204" pitchFamily="34" charset="0"/>
              </a:rPr>
              <a:t>thought I could get another, without making you worry</a:t>
            </a:r>
            <a:r>
              <a:rPr lang="en-US" b="1" dirty="0" smtClean="0">
                <a:latin typeface="Century Gothic" panose="020B0502020202020204" pitchFamily="34" charset="0"/>
              </a:rPr>
              <a:t>.”</a:t>
            </a:r>
          </a:p>
          <a:p>
            <a:pPr lvl="1"/>
            <a:endParaRPr lang="en-US" b="1" dirty="0" smtClean="0">
              <a:latin typeface="Century Gothic" panose="020B0502020202020204" pitchFamily="34" charset="0"/>
            </a:endParaRPr>
          </a:p>
          <a:p>
            <a:r>
              <a:rPr lang="en-US" b="1" dirty="0" smtClean="0">
                <a:solidFill>
                  <a:schemeClr val="accent2">
                    <a:lumMod val="50000"/>
                  </a:schemeClr>
                </a:solidFill>
                <a:latin typeface="Century Gothic" panose="020B0502020202020204" pitchFamily="34" charset="0"/>
              </a:rPr>
              <a:t>Lines of Gloria:</a:t>
            </a:r>
          </a:p>
          <a:p>
            <a:pPr marL="742950" lvl="1" indent="-285750">
              <a:buFont typeface="Wingdings" panose="05000000000000000000" pitchFamily="2" charset="2"/>
              <a:buChar char="q"/>
            </a:pPr>
            <a:r>
              <a:rPr lang="en-US" b="1" dirty="0">
                <a:latin typeface="Century Gothic" panose="020B0502020202020204" pitchFamily="34" charset="0"/>
              </a:rPr>
              <a:t>“I’m glad you’re home </a:t>
            </a:r>
            <a:r>
              <a:rPr lang="en-US" b="1" dirty="0" smtClean="0">
                <a:latin typeface="Century Gothic" panose="020B0502020202020204" pitchFamily="34" charset="0"/>
              </a:rPr>
              <a:t>early”</a:t>
            </a:r>
          </a:p>
          <a:p>
            <a:pPr marL="742950" lvl="1" indent="-285750">
              <a:buFont typeface="Wingdings" panose="05000000000000000000" pitchFamily="2" charset="2"/>
              <a:buChar char="q"/>
            </a:pPr>
            <a:r>
              <a:rPr lang="en-US" b="1" dirty="0" smtClean="0">
                <a:latin typeface="Century Gothic" panose="020B0502020202020204" pitchFamily="34" charset="0"/>
              </a:rPr>
              <a:t>“My </a:t>
            </a:r>
            <a:r>
              <a:rPr lang="en-US" b="1" dirty="0">
                <a:latin typeface="Century Gothic" panose="020B0502020202020204" pitchFamily="34" charset="0"/>
              </a:rPr>
              <a:t>God! Wasn’t I thinking of her? Why do you think I need some</a:t>
            </a:r>
            <a:br>
              <a:rPr lang="en-US" b="1" dirty="0">
                <a:latin typeface="Century Gothic" panose="020B0502020202020204" pitchFamily="34" charset="0"/>
              </a:rPr>
            </a:br>
            <a:r>
              <a:rPr lang="en-US" b="1" dirty="0">
                <a:latin typeface="Century Gothic" panose="020B0502020202020204" pitchFamily="34" charset="0"/>
              </a:rPr>
              <a:t>money? To buy me a pretty dress? Or see a movie</a:t>
            </a:r>
            <a:r>
              <a:rPr lang="en-US" b="1" dirty="0" smtClean="0">
                <a:latin typeface="Century Gothic" panose="020B0502020202020204" pitchFamily="34" charset="0"/>
              </a:rPr>
              <a:t>?”</a:t>
            </a:r>
            <a:endParaRPr lang="en-US" b="1" dirty="0">
              <a:latin typeface="Century Gothic" panose="020B0502020202020204" pitchFamily="34" charset="0"/>
            </a:endParaRPr>
          </a:p>
          <a:p>
            <a:pPr marL="742950" lvl="1" indent="-285750">
              <a:buFont typeface="Wingdings" panose="05000000000000000000" pitchFamily="2" charset="2"/>
              <a:buChar char="q"/>
            </a:pPr>
            <a:r>
              <a:rPr lang="en-US" b="1" dirty="0" smtClean="0">
                <a:latin typeface="Century Gothic" panose="020B0502020202020204" pitchFamily="34" charset="0"/>
              </a:rPr>
              <a:t>“I </a:t>
            </a:r>
            <a:r>
              <a:rPr lang="en-US" b="1" dirty="0">
                <a:latin typeface="Century Gothic" panose="020B0502020202020204" pitchFamily="34" charset="0"/>
              </a:rPr>
              <a:t>knew God wouldn’t let us down. He never lets anybody down. </a:t>
            </a:r>
            <a:r>
              <a:rPr lang="en-US" b="1" dirty="0" smtClean="0">
                <a:latin typeface="Century Gothic" panose="020B0502020202020204" pitchFamily="34" charset="0"/>
              </a:rPr>
              <a:t>I’ll pray </a:t>
            </a:r>
            <a:r>
              <a:rPr lang="en-US" b="1" dirty="0">
                <a:latin typeface="Century Gothic" panose="020B0502020202020204" pitchFamily="34" charset="0"/>
              </a:rPr>
              <a:t>tonight and ask Him to let you have that job</a:t>
            </a:r>
            <a:r>
              <a:rPr lang="en-US" b="1" dirty="0" smtClean="0">
                <a:latin typeface="Century Gothic" panose="020B0502020202020204" pitchFamily="34" charset="0"/>
              </a:rPr>
              <a:t>.”</a:t>
            </a:r>
            <a:endParaRPr lang="en-US" b="1" dirty="0">
              <a:latin typeface="Century Gothic" panose="020B0502020202020204" pitchFamily="34" charset="0"/>
            </a:endParaRPr>
          </a:p>
          <a:p>
            <a:endParaRPr lang="en-US" b="1" dirty="0">
              <a:latin typeface="Century Gothic" panose="020B0502020202020204" pitchFamily="34" charset="0"/>
            </a:endParaRPr>
          </a:p>
        </p:txBody>
      </p:sp>
    </p:spTree>
    <p:extLst>
      <p:ext uri="{BB962C8B-B14F-4D97-AF65-F5344CB8AC3E}">
        <p14:creationId xmlns:p14="http://schemas.microsoft.com/office/powerpoint/2010/main" val="37515094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circle(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circle(in)">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par>
                          <p:cTn id="29" fill="hold">
                            <p:stCondLst>
                              <p:cond delay="2000"/>
                            </p:stCondLst>
                            <p:childTnLst>
                              <p:par>
                                <p:cTn id="30" presetID="16" presetClass="entr" presetSubtype="21"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par>
                          <p:cTn id="33" fill="hold">
                            <p:stCondLst>
                              <p:cond delay="2500"/>
                            </p:stCondLst>
                            <p:childTnLst>
                              <p:par>
                                <p:cTn id="34" presetID="16" presetClass="entr" presetSubtype="21" fill="hold"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arn(inVertical)">
                                      <p:cBhvr>
                                        <p:cTn id="36" dur="500"/>
                                        <p:tgtEl>
                                          <p:spTgt spid="3">
                                            <p:txEl>
                                              <p:pRg st="6" end="6"/>
                                            </p:txEl>
                                          </p:spTgt>
                                        </p:tgtEl>
                                      </p:cBhvr>
                                    </p:animEffect>
                                  </p:childTnLst>
                                </p:cTn>
                              </p:par>
                            </p:childTnLst>
                          </p:cTn>
                        </p:par>
                        <p:par>
                          <p:cTn id="37" fill="hold">
                            <p:stCondLst>
                              <p:cond delay="3000"/>
                            </p:stCondLst>
                            <p:childTnLst>
                              <p:par>
                                <p:cTn id="38" presetID="16" presetClass="entr" presetSubtype="21" fill="hold"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arn(inVertical)">
                                      <p:cBhvr>
                                        <p:cTn id="40" dur="500"/>
                                        <p:tgtEl>
                                          <p:spTgt spid="3">
                                            <p:txEl>
                                              <p:pRg st="7" end="7"/>
                                            </p:txEl>
                                          </p:spTgt>
                                        </p:tgtEl>
                                      </p:cBhvr>
                                    </p:animEffect>
                                  </p:childTnLst>
                                </p:cTn>
                              </p:par>
                            </p:childTnLst>
                          </p:cTn>
                        </p:par>
                        <p:par>
                          <p:cTn id="41" fill="hold">
                            <p:stCondLst>
                              <p:cond delay="3500"/>
                            </p:stCondLst>
                            <p:childTnLst>
                              <p:par>
                                <p:cTn id="42" presetID="16" presetClass="entr" presetSubtype="21" fill="hold"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arn(inVertical)">
                                      <p:cBhvr>
                                        <p:cTn id="44"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533400" y="598714"/>
            <a:ext cx="1709057"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800" dirty="0" smtClean="0">
                <a:latin typeface="Berlin Sans FB Demi" panose="020E0802020502020306" pitchFamily="34" charset="0"/>
              </a:rPr>
              <a:t>  Theme</a:t>
            </a:r>
            <a:endParaRPr lang="en-US" sz="2800" dirty="0">
              <a:latin typeface="Berlin Sans FB Demi" panose="020E0802020502020306" pitchFamily="34" charset="0"/>
            </a:endParaRPr>
          </a:p>
        </p:txBody>
      </p:sp>
      <p:sp>
        <p:nvSpPr>
          <p:cNvPr id="4" name="TextBox 3"/>
          <p:cNvSpPr txBox="1"/>
          <p:nvPr/>
        </p:nvSpPr>
        <p:spPr>
          <a:xfrm>
            <a:off x="533400" y="1371600"/>
            <a:ext cx="8077200" cy="2308324"/>
          </a:xfrm>
          <a:prstGeom prst="rect">
            <a:avLst/>
          </a:prstGeom>
          <a:noFill/>
        </p:spPr>
        <p:txBody>
          <a:bodyPr wrap="square" rtlCol="0">
            <a:spAutoFit/>
          </a:bodyPr>
          <a:lstStyle/>
          <a:p>
            <a:endParaRPr lang="en-US" b="1" dirty="0" smtClean="0">
              <a:latin typeface="Century Gothic" panose="020B0502020202020204" pitchFamily="34" charset="0"/>
            </a:endParaRPr>
          </a:p>
          <a:p>
            <a:r>
              <a:rPr lang="en-US" b="1" dirty="0">
                <a:latin typeface="Century Gothic" panose="020B0502020202020204" pitchFamily="34" charset="0"/>
              </a:rPr>
              <a:t>	</a:t>
            </a:r>
            <a:r>
              <a:rPr lang="en-US" b="1" dirty="0" smtClean="0">
                <a:latin typeface="Century Gothic" panose="020B0502020202020204" pitchFamily="34" charset="0"/>
              </a:rPr>
              <a:t>It </a:t>
            </a:r>
            <a:r>
              <a:rPr lang="en-US" b="1" dirty="0">
                <a:latin typeface="Century Gothic" panose="020B0502020202020204" pitchFamily="34" charset="0"/>
              </a:rPr>
              <a:t>is man’s basic instinct that drives him towards his survival. But, no matter what, he should not forget that society expects him to conform to its norms. One’s action is weighed right or wrong and thus should be kept towards the proper </a:t>
            </a:r>
            <a:r>
              <a:rPr lang="en-US" b="1" dirty="0" smtClean="0">
                <a:latin typeface="Century Gothic" panose="020B0502020202020204" pitchFamily="34" charset="0"/>
              </a:rPr>
              <a:t>action</a:t>
            </a:r>
            <a:r>
              <a:rPr lang="en-US" b="1" dirty="0">
                <a:latin typeface="Century Gothic" panose="020B0502020202020204" pitchFamily="34" charset="0"/>
              </a:rPr>
              <a:t> </a:t>
            </a:r>
            <a:r>
              <a:rPr lang="en-US" b="1" dirty="0" smtClean="0">
                <a:latin typeface="Century Gothic" panose="020B0502020202020204" pitchFamily="34" charset="0"/>
              </a:rPr>
              <a:t>and </a:t>
            </a:r>
            <a:r>
              <a:rPr lang="en-US" b="1" dirty="0">
                <a:latin typeface="Century Gothic" panose="020B0502020202020204" pitchFamily="34" charset="0"/>
              </a:rPr>
              <a:t>h</a:t>
            </a:r>
            <a:r>
              <a:rPr lang="en-US" b="1" dirty="0" smtClean="0">
                <a:latin typeface="Century Gothic" panose="020B0502020202020204" pitchFamily="34" charset="0"/>
              </a:rPr>
              <a:t>ow </a:t>
            </a:r>
            <a:r>
              <a:rPr lang="en-US" b="1" dirty="0">
                <a:latin typeface="Century Gothic" panose="020B0502020202020204" pitchFamily="34" charset="0"/>
              </a:rPr>
              <a:t>wrong decisions become greater burdens to a family.</a:t>
            </a:r>
          </a:p>
          <a:p>
            <a:r>
              <a:rPr lang="en-US" b="1" dirty="0">
                <a:latin typeface="Century Gothic" panose="020B0502020202020204" pitchFamily="34" charset="0"/>
              </a:rPr>
              <a:t/>
            </a:r>
            <a:br>
              <a:rPr lang="en-US" b="1" dirty="0">
                <a:latin typeface="Century Gothic" panose="020B0502020202020204" pitchFamily="34" charset="0"/>
              </a:rPr>
            </a:br>
            <a:endParaRPr lang="en-US" b="1" dirty="0">
              <a:latin typeface="Century Gothic" panose="020B0502020202020204" pitchFamily="34" charset="0"/>
            </a:endParaRPr>
          </a:p>
        </p:txBody>
      </p:sp>
      <p:sp>
        <p:nvSpPr>
          <p:cNvPr id="2" name="TextBox 1"/>
          <p:cNvSpPr txBox="1"/>
          <p:nvPr/>
        </p:nvSpPr>
        <p:spPr>
          <a:xfrm>
            <a:off x="533400" y="3124200"/>
            <a:ext cx="1524000"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10946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a:blip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4724400" cy="3962400"/>
          </a:xfrm>
        </p:spPr>
        <p:txBody>
          <a:bodyPr/>
          <a:lstStyle/>
          <a:p>
            <a:pPr>
              <a:buFont typeface="Wingdings" panose="05000000000000000000" pitchFamily="2" charset="2"/>
              <a:buChar char="q"/>
            </a:pPr>
            <a:r>
              <a:rPr lang="en-US" altLang="en-US" b="1" dirty="0" smtClean="0">
                <a:solidFill>
                  <a:srgbClr val="FFFF99"/>
                </a:solidFill>
                <a:effectLst>
                  <a:outerShdw blurRad="38100" dist="38100" dir="2700000" algn="tl">
                    <a:srgbClr val="000000">
                      <a:alpha val="43137"/>
                    </a:srgbClr>
                  </a:outerShdw>
                </a:effectLst>
                <a:latin typeface="Century Gothic" panose="020B0502020202020204" pitchFamily="34" charset="0"/>
              </a:rPr>
              <a:t>A </a:t>
            </a:r>
            <a:r>
              <a:rPr lang="en-US" altLang="en-US" sz="2800" b="1" dirty="0">
                <a:solidFill>
                  <a:srgbClr val="FF9900"/>
                </a:solidFill>
                <a:effectLst>
                  <a:outerShdw blurRad="38100" dist="38100" dir="2700000" algn="tl">
                    <a:srgbClr val="000000">
                      <a:alpha val="43137"/>
                    </a:srgbClr>
                  </a:outerShdw>
                </a:effectLst>
                <a:latin typeface="Century Gothic" panose="020B0502020202020204" pitchFamily="34" charset="0"/>
              </a:rPr>
              <a:t>play</a:t>
            </a:r>
            <a:r>
              <a:rPr lang="en-US" altLang="en-US" b="1" dirty="0">
                <a:solidFill>
                  <a:srgbClr val="FFFF99"/>
                </a:solidFill>
                <a:effectLst>
                  <a:outerShdw blurRad="38100" dist="38100" dir="2700000" algn="tl">
                    <a:srgbClr val="000000">
                      <a:alpha val="43137"/>
                    </a:srgbClr>
                  </a:outerShdw>
                </a:effectLst>
                <a:latin typeface="Century Gothic" panose="020B0502020202020204" pitchFamily="34" charset="0"/>
              </a:rPr>
              <a:t> is a story acted out, </a:t>
            </a:r>
            <a:r>
              <a:rPr lang="en-US" altLang="en-US" b="1" dirty="0" smtClean="0">
                <a:solidFill>
                  <a:srgbClr val="FFFF99"/>
                </a:solidFill>
                <a:effectLst>
                  <a:outerShdw blurRad="38100" dist="38100" dir="2700000" algn="tl">
                    <a:srgbClr val="000000">
                      <a:alpha val="43137"/>
                    </a:srgbClr>
                  </a:outerShdw>
                </a:effectLst>
                <a:latin typeface="Century Gothic" panose="020B0502020202020204" pitchFamily="34" charset="0"/>
              </a:rPr>
              <a:t>live </a:t>
            </a:r>
            <a:r>
              <a:rPr lang="en-US" altLang="en-US" b="1" dirty="0">
                <a:solidFill>
                  <a:srgbClr val="FFFF99"/>
                </a:solidFill>
                <a:effectLst>
                  <a:outerShdw blurRad="38100" dist="38100" dir="2700000" algn="tl">
                    <a:srgbClr val="000000">
                      <a:alpha val="43137"/>
                    </a:srgbClr>
                  </a:outerShdw>
                </a:effectLst>
                <a:latin typeface="Century Gothic" panose="020B0502020202020204" pitchFamily="34" charset="0"/>
              </a:rPr>
              <a:t>and onstage. </a:t>
            </a:r>
            <a:endParaRPr lang="en-US" altLang="en-US" b="1" dirty="0" smtClean="0">
              <a:solidFill>
                <a:srgbClr val="FFFF99"/>
              </a:solidFill>
              <a:effectLst>
                <a:outerShdw blurRad="38100" dist="38100" dir="2700000" algn="tl">
                  <a:srgbClr val="000000">
                    <a:alpha val="43137"/>
                  </a:srgbClr>
                </a:outerShdw>
              </a:effectLst>
              <a:latin typeface="Century Gothic" panose="020B0502020202020204" pitchFamily="34" charset="0"/>
            </a:endParaRPr>
          </a:p>
          <a:p>
            <a:pPr marL="0" indent="0">
              <a:buNone/>
            </a:pPr>
            <a:endParaRPr lang="en-US" b="1" dirty="0">
              <a:effectLst>
                <a:outerShdw blurRad="38100" dist="38100" dir="2700000" algn="tl">
                  <a:srgbClr val="000000">
                    <a:alpha val="43137"/>
                  </a:srgbClr>
                </a:outerShdw>
              </a:effectLst>
              <a:latin typeface="Century Gothic" panose="020B0502020202020204" pitchFamily="34" charset="0"/>
            </a:endParaRPr>
          </a:p>
          <a:p>
            <a:endParaRPr lang="en-US" b="1" dirty="0">
              <a:effectLst>
                <a:outerShdw blurRad="38100" dist="38100" dir="2700000" algn="tl">
                  <a:srgbClr val="000000">
                    <a:alpha val="43137"/>
                  </a:srgbClr>
                </a:outerShdw>
              </a:effectLst>
              <a:latin typeface="Century Gothic" panose="020B0502020202020204" pitchFamily="34" charset="0"/>
            </a:endParaRPr>
          </a:p>
        </p:txBody>
      </p:sp>
      <p:sp>
        <p:nvSpPr>
          <p:cNvPr id="3" name="Title 2"/>
          <p:cNvSpPr>
            <a:spLocks noGrp="1"/>
          </p:cNvSpPr>
          <p:nvPr>
            <p:ph type="title"/>
          </p:nvPr>
        </p:nvSpPr>
        <p:spPr>
          <a:xfrm>
            <a:off x="457200" y="533400"/>
            <a:ext cx="4800600" cy="762000"/>
          </a:xfrm>
        </p:spPr>
        <p:style>
          <a:lnRef idx="1">
            <a:schemeClr val="accent1"/>
          </a:lnRef>
          <a:fillRef idx="2">
            <a:schemeClr val="accent1"/>
          </a:fillRef>
          <a:effectRef idx="1">
            <a:schemeClr val="accent1"/>
          </a:effectRef>
          <a:fontRef idx="minor">
            <a:schemeClr val="dk1"/>
          </a:fontRef>
        </p:style>
        <p:txBody>
          <a:bodyPr>
            <a:normAutofit/>
          </a:bodyPr>
          <a:lstStyle/>
          <a:p>
            <a:r>
              <a:rPr lang="en-US" sz="4400" dirty="0" smtClean="0">
                <a:latin typeface="Berlin Sans FB Demi" panose="020E0802020502020306" pitchFamily="34" charset="0"/>
              </a:rPr>
              <a:t>   What is Drama?</a:t>
            </a:r>
            <a:endParaRPr lang="en-US" sz="4400" dirty="0">
              <a:latin typeface="Berlin Sans FB Demi" panose="020E0802020502020306" pitchFamily="34" charset="0"/>
            </a:endParaRPr>
          </a:p>
        </p:txBody>
      </p:sp>
      <p:pic>
        <p:nvPicPr>
          <p:cNvPr id="2051"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foregroundMark x1="30287" y1="18733" x2="43342" y2="22590"/>
                        <a14:foregroundMark x1="50653" y1="22865" x2="59791" y2="28099"/>
                        <a14:foregroundMark x1="36554" y1="46006" x2="47258" y2="47934"/>
                        <a14:foregroundMark x1="6266" y1="60606" x2="9661" y2="53994"/>
                        <a14:foregroundMark x1="9138" y1="60882" x2="43342" y2="67493"/>
                        <a14:foregroundMark x1="76240" y1="66391" x2="87728" y2="74380"/>
                      </a14:backgroundRemoval>
                    </a14:imgEffect>
                  </a14:imgLayer>
                </a14:imgProps>
              </a:ext>
              <a:ext uri="{28A0092B-C50C-407E-A947-70E740481C1C}">
                <a14:useLocalDpi xmlns:a14="http://schemas.microsoft.com/office/drawing/2010/main" val="0"/>
              </a:ext>
            </a:extLst>
          </a:blip>
          <a:srcRect/>
          <a:stretch>
            <a:fillRect/>
          </a:stretch>
        </p:blipFill>
        <p:spPr bwMode="auto">
          <a:xfrm>
            <a:off x="3976255" y="2133600"/>
            <a:ext cx="4867275" cy="429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995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42" presetClass="entr" presetSubtype="0" fill="hold" nodeType="withEffect">
                                  <p:stCondLst>
                                    <p:cond delay="0"/>
                                  </p:stCondLst>
                                  <p:childTnLst>
                                    <p:set>
                                      <p:cBhvr>
                                        <p:cTn id="14" dur="1" fill="hold">
                                          <p:stCondLst>
                                            <p:cond delay="0"/>
                                          </p:stCondLst>
                                        </p:cTn>
                                        <p:tgtEl>
                                          <p:spTgt spid="2051"/>
                                        </p:tgtEl>
                                        <p:attrNameLst>
                                          <p:attrName>style.visibility</p:attrName>
                                        </p:attrNameLst>
                                      </p:cBhvr>
                                      <p:to>
                                        <p:strVal val="visible"/>
                                      </p:to>
                                    </p:set>
                                    <p:animEffect transition="in" filter="fade">
                                      <p:cBhvr>
                                        <p:cTn id="15" dur="1000"/>
                                        <p:tgtEl>
                                          <p:spTgt spid="2051"/>
                                        </p:tgtEl>
                                      </p:cBhvr>
                                    </p:animEffect>
                                    <p:anim calcmode="lin" valueType="num">
                                      <p:cBhvr>
                                        <p:cTn id="16" dur="1000" fill="hold"/>
                                        <p:tgtEl>
                                          <p:spTgt spid="2051"/>
                                        </p:tgtEl>
                                        <p:attrNameLst>
                                          <p:attrName>ppt_x</p:attrName>
                                        </p:attrNameLst>
                                      </p:cBhvr>
                                      <p:tavLst>
                                        <p:tav tm="0">
                                          <p:val>
                                            <p:strVal val="#ppt_x"/>
                                          </p:val>
                                        </p:tav>
                                        <p:tav tm="100000">
                                          <p:val>
                                            <p:strVal val="#ppt_x"/>
                                          </p:val>
                                        </p:tav>
                                      </p:tavLst>
                                    </p:anim>
                                    <p:anim calcmode="lin" valueType="num">
                                      <p:cBhvr>
                                        <p:cTn id="17" dur="1000" fill="hold"/>
                                        <p:tgtEl>
                                          <p:spTgt spid="20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6096000" cy="838200"/>
          </a:xfrm>
        </p:spPr>
        <p:style>
          <a:lnRef idx="1">
            <a:schemeClr val="accent6"/>
          </a:lnRef>
          <a:fillRef idx="2">
            <a:schemeClr val="accent6"/>
          </a:fillRef>
          <a:effectRef idx="1">
            <a:schemeClr val="accent6"/>
          </a:effectRef>
          <a:fontRef idx="minor">
            <a:schemeClr val="dk1"/>
          </a:fontRef>
        </p:style>
        <p:txBody>
          <a:bodyPr>
            <a:noAutofit/>
          </a:bodyPr>
          <a:lstStyle/>
          <a:p>
            <a:r>
              <a:rPr lang="en-US" altLang="en-US" sz="4400" dirty="0" smtClean="0">
                <a:effectLst/>
                <a:latin typeface="Berlin Sans FB Demi" panose="020E0802020502020306" pitchFamily="34" charset="0"/>
              </a:rPr>
              <a:t>  Structure </a:t>
            </a:r>
            <a:r>
              <a:rPr lang="en-US" altLang="en-US" sz="4400" dirty="0">
                <a:effectLst/>
                <a:latin typeface="Berlin Sans FB Demi" panose="020E0802020502020306" pitchFamily="34" charset="0"/>
              </a:rPr>
              <a:t>of a Drama</a:t>
            </a:r>
            <a:endParaRPr lang="en-US" sz="4400" dirty="0">
              <a:effectLst/>
              <a:latin typeface="Berlin Sans FB Demi" panose="020E0802020502020306" pitchFamily="34" charset="0"/>
            </a:endParaRPr>
          </a:p>
        </p:txBody>
      </p:sp>
      <p:sp>
        <p:nvSpPr>
          <p:cNvPr id="6" name="TextBox 5"/>
          <p:cNvSpPr txBox="1"/>
          <p:nvPr/>
        </p:nvSpPr>
        <p:spPr>
          <a:xfrm>
            <a:off x="304800" y="1600200"/>
            <a:ext cx="8305800" cy="830997"/>
          </a:xfrm>
          <a:prstGeom prst="rect">
            <a:avLst/>
          </a:prstGeom>
          <a:noFill/>
        </p:spPr>
        <p:txBody>
          <a:bodyPr wrap="square" rtlCol="0">
            <a:spAutoFit/>
          </a:bodyPr>
          <a:lstStyle/>
          <a:p>
            <a:pPr marL="342900" indent="-342900">
              <a:buClr>
                <a:schemeClr val="accent2">
                  <a:lumMod val="75000"/>
                </a:schemeClr>
              </a:buClr>
              <a:buFont typeface="Wingdings" panose="05000000000000000000" pitchFamily="2" charset="2"/>
              <a:buChar char="q"/>
            </a:pPr>
            <a:r>
              <a:rPr lang="en-US" altLang="en-US" sz="2400" b="1" dirty="0" smtClean="0">
                <a:solidFill>
                  <a:schemeClr val="accent3">
                    <a:lumMod val="20000"/>
                    <a:lumOff val="80000"/>
                  </a:schemeClr>
                </a:solidFill>
                <a:effectLst>
                  <a:outerShdw blurRad="38100" dist="38100" dir="2700000" algn="tl">
                    <a:srgbClr val="000000">
                      <a:alpha val="43137"/>
                    </a:srgbClr>
                  </a:outerShdw>
                </a:effectLst>
                <a:latin typeface="Century Gothic" panose="020B0502020202020204" pitchFamily="34" charset="0"/>
              </a:rPr>
              <a:t>Like the plot of a story, the plot of a drama follows a rising-and-falling structure.</a:t>
            </a:r>
          </a:p>
        </p:txBody>
      </p:sp>
      <p:sp>
        <p:nvSpPr>
          <p:cNvPr id="7" name="Line 8"/>
          <p:cNvSpPr>
            <a:spLocks noChangeShapeType="1"/>
          </p:cNvSpPr>
          <p:nvPr/>
        </p:nvSpPr>
        <p:spPr bwMode="auto">
          <a:xfrm>
            <a:off x="955675" y="4876800"/>
            <a:ext cx="914400" cy="1588"/>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Oval 13"/>
          <p:cNvSpPr>
            <a:spLocks noChangeArrowheads="1"/>
          </p:cNvSpPr>
          <p:nvPr/>
        </p:nvSpPr>
        <p:spPr bwMode="auto">
          <a:xfrm>
            <a:off x="1336386" y="4802188"/>
            <a:ext cx="152400" cy="152400"/>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erdana" charset="0"/>
                <a:ea typeface="ＭＳ Ｐゴシック" charset="-128"/>
              </a:defRPr>
            </a:lvl1pPr>
            <a:lvl2pPr marL="37931725" indent="-37474525" eaLnBrk="0" hangingPunct="0">
              <a:defRPr sz="2400">
                <a:solidFill>
                  <a:schemeClr val="tx1"/>
                </a:solidFill>
                <a:latin typeface="Verdana" charset="0"/>
                <a:ea typeface="ＭＳ Ｐゴシック" charset="-128"/>
              </a:defRPr>
            </a:lvl2pPr>
            <a:lvl3pPr eaLnBrk="0" hangingPunct="0">
              <a:defRPr sz="2400">
                <a:solidFill>
                  <a:schemeClr val="tx1"/>
                </a:solidFill>
                <a:latin typeface="Verdana" charset="0"/>
                <a:ea typeface="ＭＳ Ｐゴシック" charset="-128"/>
              </a:defRPr>
            </a:lvl3pPr>
            <a:lvl4pPr eaLnBrk="0" hangingPunct="0">
              <a:defRPr sz="2400">
                <a:solidFill>
                  <a:schemeClr val="tx1"/>
                </a:solidFill>
                <a:latin typeface="Verdana" charset="0"/>
                <a:ea typeface="ＭＳ Ｐゴシック" charset="-128"/>
              </a:defRPr>
            </a:lvl4pPr>
            <a:lvl5pPr eaLnBrk="0" hangingPunct="0">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lgn="ctr"/>
            <a:endParaRPr lang="en-US" altLang="en-US">
              <a:solidFill>
                <a:srgbClr val="FF9900"/>
              </a:solidFill>
              <a:latin typeface="Times New Roman" charset="0"/>
            </a:endParaRPr>
          </a:p>
        </p:txBody>
      </p:sp>
      <p:sp>
        <p:nvSpPr>
          <p:cNvPr id="9" name="Line 9"/>
          <p:cNvSpPr>
            <a:spLocks noChangeShapeType="1"/>
          </p:cNvSpPr>
          <p:nvPr/>
        </p:nvSpPr>
        <p:spPr bwMode="auto">
          <a:xfrm flipV="1">
            <a:off x="1870075" y="3389312"/>
            <a:ext cx="4506913" cy="1487488"/>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 name="Line 10"/>
          <p:cNvSpPr>
            <a:spLocks noChangeShapeType="1"/>
          </p:cNvSpPr>
          <p:nvPr/>
        </p:nvSpPr>
        <p:spPr bwMode="auto">
          <a:xfrm>
            <a:off x="6376988" y="3389312"/>
            <a:ext cx="838200" cy="873125"/>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 name="Line 7"/>
          <p:cNvSpPr>
            <a:spLocks noChangeShapeType="1"/>
          </p:cNvSpPr>
          <p:nvPr/>
        </p:nvSpPr>
        <p:spPr bwMode="auto">
          <a:xfrm>
            <a:off x="7248236" y="4269942"/>
            <a:ext cx="914400" cy="1587"/>
          </a:xfrm>
          <a:prstGeom prst="line">
            <a:avLst/>
          </a:prstGeom>
          <a:noFill/>
          <a:ln w="28575">
            <a:solidFill>
              <a:srgbClr val="FFFF99"/>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 name="Oval 13"/>
          <p:cNvSpPr>
            <a:spLocks noChangeArrowheads="1"/>
          </p:cNvSpPr>
          <p:nvPr/>
        </p:nvSpPr>
        <p:spPr bwMode="auto">
          <a:xfrm>
            <a:off x="6300788" y="3313112"/>
            <a:ext cx="152400" cy="152400"/>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erdana" charset="0"/>
                <a:ea typeface="ＭＳ Ｐゴシック" charset="-128"/>
              </a:defRPr>
            </a:lvl1pPr>
            <a:lvl2pPr marL="37931725" indent="-37474525" eaLnBrk="0" hangingPunct="0">
              <a:defRPr sz="2400">
                <a:solidFill>
                  <a:schemeClr val="tx1"/>
                </a:solidFill>
                <a:latin typeface="Verdana" charset="0"/>
                <a:ea typeface="ＭＳ Ｐゴシック" charset="-128"/>
              </a:defRPr>
            </a:lvl2pPr>
            <a:lvl3pPr eaLnBrk="0" hangingPunct="0">
              <a:defRPr sz="2400">
                <a:solidFill>
                  <a:schemeClr val="tx1"/>
                </a:solidFill>
                <a:latin typeface="Verdana" charset="0"/>
                <a:ea typeface="ＭＳ Ｐゴシック" charset="-128"/>
              </a:defRPr>
            </a:lvl3pPr>
            <a:lvl4pPr eaLnBrk="0" hangingPunct="0">
              <a:defRPr sz="2400">
                <a:solidFill>
                  <a:schemeClr val="tx1"/>
                </a:solidFill>
                <a:latin typeface="Verdana" charset="0"/>
                <a:ea typeface="ＭＳ Ｐゴシック" charset="-128"/>
              </a:defRPr>
            </a:lvl4pPr>
            <a:lvl5pPr eaLnBrk="0" hangingPunct="0">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lgn="ctr"/>
            <a:endParaRPr lang="en-US" altLang="en-US">
              <a:solidFill>
                <a:srgbClr val="FF9900"/>
              </a:solidFill>
              <a:latin typeface="Times New Roman" charset="0"/>
            </a:endParaRPr>
          </a:p>
        </p:txBody>
      </p:sp>
      <p:sp>
        <p:nvSpPr>
          <p:cNvPr id="13" name="Oval 13"/>
          <p:cNvSpPr>
            <a:spLocks noChangeArrowheads="1"/>
          </p:cNvSpPr>
          <p:nvPr/>
        </p:nvSpPr>
        <p:spPr bwMode="auto">
          <a:xfrm>
            <a:off x="7137400" y="4184650"/>
            <a:ext cx="152400" cy="152400"/>
          </a:xfrm>
          <a:prstGeom prst="ellipse">
            <a:avLst/>
          </a:prstGeom>
          <a:solidFill>
            <a:srgbClr val="FF99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Verdana" charset="0"/>
                <a:ea typeface="ＭＳ Ｐゴシック" charset="-128"/>
              </a:defRPr>
            </a:lvl1pPr>
            <a:lvl2pPr marL="37931725" indent="-37474525" eaLnBrk="0" hangingPunct="0">
              <a:defRPr sz="2400">
                <a:solidFill>
                  <a:schemeClr val="tx1"/>
                </a:solidFill>
                <a:latin typeface="Verdana" charset="0"/>
                <a:ea typeface="ＭＳ Ｐゴシック" charset="-128"/>
              </a:defRPr>
            </a:lvl2pPr>
            <a:lvl3pPr eaLnBrk="0" hangingPunct="0">
              <a:defRPr sz="2400">
                <a:solidFill>
                  <a:schemeClr val="tx1"/>
                </a:solidFill>
                <a:latin typeface="Verdana" charset="0"/>
                <a:ea typeface="ＭＳ Ｐゴシック" charset="-128"/>
              </a:defRPr>
            </a:lvl3pPr>
            <a:lvl4pPr eaLnBrk="0" hangingPunct="0">
              <a:defRPr sz="2400">
                <a:solidFill>
                  <a:schemeClr val="tx1"/>
                </a:solidFill>
                <a:latin typeface="Verdana" charset="0"/>
                <a:ea typeface="ＭＳ Ｐゴシック" charset="-128"/>
              </a:defRPr>
            </a:lvl4pPr>
            <a:lvl5pPr eaLnBrk="0" hangingPunct="0">
              <a:defRPr sz="2400">
                <a:solidFill>
                  <a:schemeClr val="tx1"/>
                </a:solidFill>
                <a:latin typeface="Verdana" charset="0"/>
                <a:ea typeface="ＭＳ Ｐゴシック" charset="-128"/>
              </a:defRPr>
            </a:lvl5pPr>
            <a:lvl6pPr marL="457200" eaLnBrk="0" fontAlgn="base" hangingPunct="0">
              <a:spcBef>
                <a:spcPct val="0"/>
              </a:spcBef>
              <a:spcAft>
                <a:spcPct val="0"/>
              </a:spcAft>
              <a:defRPr sz="2400">
                <a:solidFill>
                  <a:schemeClr val="tx1"/>
                </a:solidFill>
                <a:latin typeface="Verdana" charset="0"/>
                <a:ea typeface="ＭＳ Ｐゴシック" charset="-128"/>
              </a:defRPr>
            </a:lvl6pPr>
            <a:lvl7pPr marL="914400" eaLnBrk="0" fontAlgn="base" hangingPunct="0">
              <a:spcBef>
                <a:spcPct val="0"/>
              </a:spcBef>
              <a:spcAft>
                <a:spcPct val="0"/>
              </a:spcAft>
              <a:defRPr sz="2400">
                <a:solidFill>
                  <a:schemeClr val="tx1"/>
                </a:solidFill>
                <a:latin typeface="Verdana" charset="0"/>
                <a:ea typeface="ＭＳ Ｐゴシック" charset="-128"/>
              </a:defRPr>
            </a:lvl7pPr>
            <a:lvl8pPr marL="1371600" eaLnBrk="0" fontAlgn="base" hangingPunct="0">
              <a:spcBef>
                <a:spcPct val="0"/>
              </a:spcBef>
              <a:spcAft>
                <a:spcPct val="0"/>
              </a:spcAft>
              <a:defRPr sz="2400">
                <a:solidFill>
                  <a:schemeClr val="tx1"/>
                </a:solidFill>
                <a:latin typeface="Verdana" charset="0"/>
                <a:ea typeface="ＭＳ Ｐゴシック" charset="-128"/>
              </a:defRPr>
            </a:lvl8pPr>
            <a:lvl9pPr marL="1828800" eaLnBrk="0" fontAlgn="base" hangingPunct="0">
              <a:spcBef>
                <a:spcPct val="0"/>
              </a:spcBef>
              <a:spcAft>
                <a:spcPct val="0"/>
              </a:spcAft>
              <a:defRPr sz="2400">
                <a:solidFill>
                  <a:schemeClr val="tx1"/>
                </a:solidFill>
                <a:latin typeface="Verdana" charset="0"/>
                <a:ea typeface="ＭＳ Ｐゴシック" charset="-128"/>
              </a:defRPr>
            </a:lvl9pPr>
          </a:lstStyle>
          <a:p>
            <a:pPr algn="ctr"/>
            <a:endParaRPr lang="en-US" altLang="en-US">
              <a:solidFill>
                <a:srgbClr val="FF9900"/>
              </a:solidFill>
              <a:latin typeface="Times New Roman" charset="0"/>
            </a:endParaRPr>
          </a:p>
        </p:txBody>
      </p:sp>
      <p:sp>
        <p:nvSpPr>
          <p:cNvPr id="14" name="Rectangle 13"/>
          <p:cNvSpPr/>
          <p:nvPr/>
        </p:nvSpPr>
        <p:spPr>
          <a:xfrm>
            <a:off x="1989714" y="3478640"/>
            <a:ext cx="2133817" cy="707886"/>
          </a:xfrm>
          <a:prstGeom prst="rect">
            <a:avLst/>
          </a:prstGeom>
        </p:spPr>
        <p:txBody>
          <a:bodyPr wrap="square">
            <a:spAutoFit/>
          </a:bodyPr>
          <a:lstStyle/>
          <a:p>
            <a: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t>Complications</a:t>
            </a:r>
          </a:p>
          <a:p>
            <a:r>
              <a:rPr lang="en-US" altLang="en-US" sz="2000" b="1" dirty="0" smtClean="0">
                <a:solidFill>
                  <a:srgbClr val="FFFF99"/>
                </a:solidFill>
                <a:effectLst>
                  <a:outerShdw blurRad="38100" dist="38100" dir="2700000" algn="tl">
                    <a:srgbClr val="000000">
                      <a:alpha val="43137"/>
                    </a:srgbClr>
                  </a:outerShdw>
                </a:effectLst>
                <a:latin typeface="Century Gothic" panose="020B0502020202020204" pitchFamily="34" charset="0"/>
              </a:rPr>
              <a:t>tension builds</a:t>
            </a:r>
            <a:endParaRPr lang="en-US" altLang="en-US" sz="2000" b="1" dirty="0">
              <a:solidFill>
                <a:srgbClr val="FFFF99"/>
              </a:solidFill>
              <a:effectLst>
                <a:outerShdw blurRad="38100" dist="38100" dir="2700000" algn="tl">
                  <a:srgbClr val="000000">
                    <a:alpha val="43137"/>
                  </a:srgbClr>
                </a:outerShdw>
              </a:effectLst>
              <a:latin typeface="Century Gothic" panose="020B0502020202020204" pitchFamily="34" charset="0"/>
            </a:endParaRPr>
          </a:p>
        </p:txBody>
      </p:sp>
      <p:sp>
        <p:nvSpPr>
          <p:cNvPr id="15" name="Rectangle 14"/>
          <p:cNvSpPr/>
          <p:nvPr/>
        </p:nvSpPr>
        <p:spPr>
          <a:xfrm>
            <a:off x="332509" y="5105400"/>
            <a:ext cx="3096491" cy="707886"/>
          </a:xfrm>
          <a:prstGeom prst="rect">
            <a:avLst/>
          </a:prstGeom>
        </p:spPr>
        <p:txBody>
          <a:bodyPr wrap="square">
            <a:spAutoFit/>
          </a:bodyPr>
          <a:lstStyle/>
          <a:p>
            <a: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t>Exposition</a:t>
            </a:r>
            <a:b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br>
            <a:r>
              <a:rPr lang="en-US" altLang="en-US" sz="2000" b="1" dirty="0" smtClean="0">
                <a:solidFill>
                  <a:srgbClr val="FFFFA3"/>
                </a:solidFill>
                <a:effectLst>
                  <a:outerShdw blurRad="38100" dist="38100" dir="2700000" algn="tl">
                    <a:srgbClr val="000000">
                      <a:alpha val="43137"/>
                    </a:srgbClr>
                  </a:outerShdw>
                </a:effectLst>
                <a:latin typeface="Century Gothic" panose="020B0502020202020204" pitchFamily="34" charset="0"/>
              </a:rPr>
              <a:t>conflict</a:t>
            </a:r>
            <a: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t> </a:t>
            </a:r>
            <a:r>
              <a:rPr lang="en-US" altLang="en-US" sz="2000" b="1" dirty="0" smtClean="0">
                <a:solidFill>
                  <a:srgbClr val="FFFF99"/>
                </a:solidFill>
                <a:effectLst>
                  <a:outerShdw blurRad="38100" dist="38100" dir="2700000" algn="tl">
                    <a:srgbClr val="000000">
                      <a:alpha val="43137"/>
                    </a:srgbClr>
                  </a:outerShdw>
                </a:effectLst>
                <a:latin typeface="Century Gothic" panose="020B0502020202020204" pitchFamily="34" charset="0"/>
              </a:rPr>
              <a:t>is introduced</a:t>
            </a:r>
            <a:endParaRPr lang="en-US" altLang="en-US" sz="2000" b="1" dirty="0">
              <a:solidFill>
                <a:srgbClr val="FFFF99"/>
              </a:solidFill>
              <a:effectLst>
                <a:outerShdw blurRad="38100" dist="38100" dir="2700000" algn="tl">
                  <a:srgbClr val="000000">
                    <a:alpha val="43137"/>
                  </a:srgbClr>
                </a:outerShdw>
              </a:effectLst>
              <a:latin typeface="Century Gothic" panose="020B0502020202020204" pitchFamily="34" charset="0"/>
            </a:endParaRPr>
          </a:p>
        </p:txBody>
      </p:sp>
      <p:sp>
        <p:nvSpPr>
          <p:cNvPr id="16" name="Rectangle 15"/>
          <p:cNvSpPr/>
          <p:nvPr/>
        </p:nvSpPr>
        <p:spPr>
          <a:xfrm>
            <a:off x="4860636" y="2605226"/>
            <a:ext cx="3302000" cy="707886"/>
          </a:xfrm>
          <a:prstGeom prst="rect">
            <a:avLst/>
          </a:prstGeom>
        </p:spPr>
        <p:txBody>
          <a:bodyPr wrap="square">
            <a:spAutoFit/>
          </a:bodyPr>
          <a:lstStyle/>
          <a:p>
            <a: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t>Climax</a:t>
            </a:r>
          </a:p>
          <a:p>
            <a:r>
              <a:rPr lang="en-US" altLang="en-US" sz="2000" b="1" dirty="0" smtClean="0">
                <a:solidFill>
                  <a:srgbClr val="FFFF99"/>
                </a:solidFill>
                <a:effectLst>
                  <a:outerShdw blurRad="38100" dist="38100" dir="2700000" algn="tl">
                    <a:srgbClr val="000000">
                      <a:alpha val="43137"/>
                    </a:srgbClr>
                  </a:outerShdw>
                </a:effectLst>
                <a:latin typeface="Century Gothic" panose="020B0502020202020204" pitchFamily="34" charset="0"/>
              </a:rPr>
              <a:t>tension at highest point</a:t>
            </a:r>
            <a:endParaRPr lang="en-US" altLang="en-US" sz="2000" b="1" dirty="0">
              <a:solidFill>
                <a:srgbClr val="FFFF99"/>
              </a:solidFill>
              <a:effectLst>
                <a:outerShdw blurRad="38100" dist="38100" dir="2700000" algn="tl">
                  <a:srgbClr val="000000">
                    <a:alpha val="43137"/>
                  </a:srgbClr>
                </a:outerShdw>
              </a:effectLst>
              <a:latin typeface="Century Gothic" panose="020B0502020202020204" pitchFamily="34" charset="0"/>
            </a:endParaRPr>
          </a:p>
        </p:txBody>
      </p:sp>
      <p:sp>
        <p:nvSpPr>
          <p:cNvPr id="17" name="Rectangle 16"/>
          <p:cNvSpPr/>
          <p:nvPr/>
        </p:nvSpPr>
        <p:spPr>
          <a:xfrm>
            <a:off x="5257800" y="4459069"/>
            <a:ext cx="4114800" cy="707886"/>
          </a:xfrm>
          <a:prstGeom prst="rect">
            <a:avLst/>
          </a:prstGeom>
        </p:spPr>
        <p:txBody>
          <a:bodyPr wrap="square">
            <a:spAutoFit/>
          </a:bodyPr>
          <a:lstStyle/>
          <a:p>
            <a:r>
              <a:rPr lang="en-US" altLang="en-US" sz="2000" b="1" dirty="0" smtClean="0">
                <a:solidFill>
                  <a:srgbClr val="FF9900"/>
                </a:solidFill>
                <a:effectLst>
                  <a:outerShdw blurRad="38100" dist="38100" dir="2700000" algn="tl">
                    <a:srgbClr val="000000">
                      <a:alpha val="43137"/>
                    </a:srgbClr>
                  </a:outerShdw>
                </a:effectLst>
                <a:latin typeface="Century Gothic" panose="020B0502020202020204" pitchFamily="34" charset="0"/>
              </a:rPr>
              <a:t>Resolution</a:t>
            </a:r>
          </a:p>
          <a:p>
            <a:r>
              <a:rPr lang="en-US" altLang="en-US" sz="2000" b="1" dirty="0" smtClean="0">
                <a:solidFill>
                  <a:srgbClr val="FFFF99"/>
                </a:solidFill>
                <a:effectLst>
                  <a:outerShdw blurRad="38100" dist="38100" dir="2700000" algn="tl">
                    <a:srgbClr val="000000">
                      <a:alpha val="43137"/>
                    </a:srgbClr>
                  </a:outerShdw>
                </a:effectLst>
                <a:latin typeface="Century Gothic" panose="020B0502020202020204" pitchFamily="34" charset="0"/>
              </a:rPr>
              <a:t>conflict is settled, play ends</a:t>
            </a:r>
            <a:endParaRPr lang="en-US" altLang="en-US" sz="2000" b="1" dirty="0">
              <a:solidFill>
                <a:srgbClr val="FFFF99"/>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660822704"/>
      </p:ext>
    </p:extLst>
  </p:cSld>
  <p:clrMapOvr>
    <a:masterClrMapping/>
  </p:clrMapOvr>
  <mc:AlternateContent xmlns:mc="http://schemas.openxmlformats.org/markup-compatibility/2006" xmlns:p14="http://schemas.microsoft.com/office/powerpoint/2010/main">
    <mc:Choice Requires="p14">
      <p:transition p14:dur="250">
        <p:wipe/>
      </p:transition>
    </mc:Choice>
    <mc:Fallback xmlns="">
      <p:transition>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down)">
                                      <p:cBhvr>
                                        <p:cTn id="36" dur="500"/>
                                        <p:tgtEl>
                                          <p:spTgt spid="14"/>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left)">
                                      <p:cBhvr>
                                        <p:cTn id="6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animBg="1"/>
      <p:bldP spid="8" grpId="0" animBg="1"/>
      <p:bldP spid="9" grpId="0" animBg="1"/>
      <p:bldP spid="10" grpId="0" animBg="1"/>
      <p:bldP spid="11" grpId="0" animBg="1"/>
      <p:bldP spid="12" grpId="0" animBg="1"/>
      <p:bldP spid="13" grpId="0" animBg="1"/>
      <p:bldP spid="14" grpId="0"/>
      <p:bldP spid="15" grpId="0"/>
      <p:bldP spid="16" grpId="0"/>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609600"/>
            <a:ext cx="3048000" cy="76944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4400" dirty="0" smtClean="0">
                <a:latin typeface="Berlin Sans FB Demi" panose="020E0802020502020306" pitchFamily="34" charset="0"/>
              </a:rPr>
              <a:t>  Aristotle</a:t>
            </a:r>
            <a:endParaRPr lang="en-US" sz="4400" dirty="0">
              <a:latin typeface="Berlin Sans FB Demi" panose="020E0802020502020306" pitchFamily="34" charset="0"/>
            </a:endParaRPr>
          </a:p>
        </p:txBody>
      </p:sp>
      <p:pic>
        <p:nvPicPr>
          <p:cNvPr id="3076" name="Picture 4"/>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9845" b="89767" l="0" r="100000">
                        <a14:foregroundMark x1="77778" y1="42228" x2="80676" y2="39767"/>
                        <a14:foregroundMark x1="86763" y1="37306" x2="86763" y2="37306"/>
                        <a14:foregroundMark x1="89372" y1="38342" x2="89372" y2="38342"/>
                        <a14:foregroundMark x1="93527" y1="50130" x2="93527" y2="50130"/>
                        <a14:foregroundMark x1="27053" y1="67228" x2="30531" y2="55829"/>
                        <a14:foregroundMark x1="36329" y1="57513" x2="42319" y2="72150"/>
                        <a14:foregroundMark x1="43575" y1="75000" x2="48213" y2="81477"/>
                        <a14:foregroundMark x1="50628" y1="82513" x2="54203" y2="80052"/>
                        <a14:foregroundMark x1="54686" y1="79275" x2="60773" y2="69041"/>
                        <a14:foregroundMark x1="61256" y1="67228" x2="66860" y2="53238"/>
                        <a14:foregroundMark x1="67536" y1="51813" x2="69275" y2="51813"/>
                        <a14:foregroundMark x1="69469" y1="52591" x2="72464" y2="61917"/>
                        <a14:foregroundMark x1="72657" y1="63601" x2="74396" y2="67876"/>
                        <a14:foregroundMark x1="74589" y1="67228" x2="77295" y2="64767"/>
                        <a14:foregroundMark x1="47246" y1="80440" x2="50145" y2="82513"/>
                        <a14:foregroundMark x1="31208" y1="58679" x2="35362" y2="58679"/>
                        <a14:foregroundMark x1="37971" y1="58679" x2="43382" y2="58679"/>
                        <a14:foregroundMark x1="59324" y1="55829" x2="65411" y2="56477"/>
                        <a14:foregroundMark x1="71691" y1="54663" x2="75072" y2="54404"/>
                        <a14:foregroundMark x1="67343" y1="55440" x2="69469" y2="55440"/>
                        <a14:backgroundMark x1="25121" y1="62953" x2="25121" y2="62953"/>
                        <a14:backgroundMark x1="39420" y1="61140" x2="39420" y2="61140"/>
                        <a14:backgroundMark x1="67826" y1="60104" x2="67826" y2="60104"/>
                        <a14:backgroundMark x1="75845" y1="60751" x2="75845" y2="60751"/>
                        <a14:backgroundMark x1="73623" y1="58679" x2="77005" y2="56477"/>
                      </a14:backgroundRemoval>
                    </a14:imgEffect>
                  </a14:imgLayer>
                </a14:imgProps>
              </a:ext>
              <a:ext uri="{28A0092B-C50C-407E-A947-70E740481C1C}">
                <a14:useLocalDpi xmlns:a14="http://schemas.microsoft.com/office/drawing/2010/main" val="0"/>
              </a:ext>
            </a:extLst>
          </a:blip>
          <a:srcRect/>
          <a:stretch>
            <a:fillRect/>
          </a:stretch>
        </p:blipFill>
        <p:spPr bwMode="auto">
          <a:xfrm>
            <a:off x="3581400" y="2819400"/>
            <a:ext cx="57150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09600" y="1524000"/>
            <a:ext cx="5715000" cy="2862322"/>
          </a:xfrm>
          <a:prstGeom prst="rect">
            <a:avLst/>
          </a:prstGeom>
          <a:noFill/>
        </p:spPr>
        <p:txBody>
          <a:bodyPr wrap="square" rtlCol="0">
            <a:spAutoFit/>
          </a:bodyPr>
          <a:lstStyle/>
          <a:p>
            <a:r>
              <a:rPr lang="en-US" sz="2000" b="1" dirty="0" smtClean="0">
                <a:solidFill>
                  <a:schemeClr val="tx2"/>
                </a:solidFill>
                <a:effectLst>
                  <a:outerShdw blurRad="38100" dist="38100" dir="2700000" algn="tl">
                    <a:srgbClr val="000000">
                      <a:alpha val="43137"/>
                    </a:srgbClr>
                  </a:outerShdw>
                </a:effectLst>
                <a:latin typeface="Century Gothic" panose="020B0502020202020204" pitchFamily="34" charset="0"/>
              </a:rPr>
              <a:t>Aristotle (384-322 BC) was a Greek philosopher whose writings still influence us today. He was the first to write about the essential elements of drama more than 2,000 years ago. While ideas have changed slightly over the years, we still </a:t>
            </a:r>
          </a:p>
          <a:p>
            <a:r>
              <a:rPr lang="en-US" sz="2000" b="1" dirty="0" smtClean="0">
                <a:solidFill>
                  <a:schemeClr val="tx2"/>
                </a:solidFill>
                <a:effectLst>
                  <a:outerShdw blurRad="38100" dist="38100" dir="2700000" algn="tl">
                    <a:srgbClr val="000000">
                      <a:alpha val="43137"/>
                    </a:srgbClr>
                  </a:outerShdw>
                </a:effectLst>
                <a:latin typeface="Century Gothic" panose="020B0502020202020204" pitchFamily="34" charset="0"/>
              </a:rPr>
              <a:t>discuss Aristotle's list when </a:t>
            </a:r>
          </a:p>
          <a:p>
            <a:r>
              <a:rPr lang="en-US" sz="2000" b="1" dirty="0" smtClean="0">
                <a:solidFill>
                  <a:schemeClr val="tx2"/>
                </a:solidFill>
                <a:effectLst>
                  <a:outerShdw blurRad="38100" dist="38100" dir="2700000" algn="tl">
                    <a:srgbClr val="000000">
                      <a:alpha val="43137"/>
                    </a:srgbClr>
                  </a:outerShdw>
                </a:effectLst>
                <a:latin typeface="Century Gothic" panose="020B0502020202020204" pitchFamily="34" charset="0"/>
              </a:rPr>
              <a:t>talking about what makes </a:t>
            </a:r>
          </a:p>
          <a:p>
            <a:r>
              <a:rPr lang="en-US" sz="2000" b="1" dirty="0" smtClean="0">
                <a:solidFill>
                  <a:schemeClr val="tx2"/>
                </a:solidFill>
                <a:effectLst>
                  <a:outerShdw blurRad="38100" dist="38100" dir="2700000" algn="tl">
                    <a:srgbClr val="000000">
                      <a:alpha val="43137"/>
                    </a:srgbClr>
                  </a:outerShdw>
                </a:effectLst>
                <a:latin typeface="Century Gothic" panose="020B0502020202020204" pitchFamily="34" charset="0"/>
              </a:rPr>
              <a:t>the best drama. </a:t>
            </a:r>
            <a:endParaRPr lang="en-US" sz="2000" b="1" dirty="0">
              <a:solidFill>
                <a:schemeClr val="tx2"/>
              </a:solidFill>
              <a:effectLst>
                <a:outerShdw blurRad="38100" dist="38100" dir="2700000" algn="tl">
                  <a:srgbClr val="000000">
                    <a:alpha val="43137"/>
                  </a:srgbClr>
                </a:outerShdw>
              </a:effectLst>
              <a:latin typeface="Century Gothic" panose="020B0502020202020204" pitchFamily="34" charset="0"/>
            </a:endParaRPr>
          </a:p>
        </p:txBody>
      </p:sp>
    </p:spTree>
    <p:extLst>
      <p:ext uri="{BB962C8B-B14F-4D97-AF65-F5344CB8AC3E}">
        <p14:creationId xmlns:p14="http://schemas.microsoft.com/office/powerpoint/2010/main" val="8231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31" presetClass="entr" presetSubtype="0" fill="hold" nodeType="withEffect">
                                  <p:stCondLst>
                                    <p:cond delay="0"/>
                                  </p:stCondLst>
                                  <p:childTnLst>
                                    <p:set>
                                      <p:cBhvr>
                                        <p:cTn id="17" dur="1" fill="hold">
                                          <p:stCondLst>
                                            <p:cond delay="0"/>
                                          </p:stCondLst>
                                        </p:cTn>
                                        <p:tgtEl>
                                          <p:spTgt spid="3076"/>
                                        </p:tgtEl>
                                        <p:attrNameLst>
                                          <p:attrName>style.visibility</p:attrName>
                                        </p:attrNameLst>
                                      </p:cBhvr>
                                      <p:to>
                                        <p:strVal val="visible"/>
                                      </p:to>
                                    </p:set>
                                    <p:anim calcmode="lin" valueType="num">
                                      <p:cBhvr>
                                        <p:cTn id="18" dur="1000" fill="hold"/>
                                        <p:tgtEl>
                                          <p:spTgt spid="3076"/>
                                        </p:tgtEl>
                                        <p:attrNameLst>
                                          <p:attrName>ppt_w</p:attrName>
                                        </p:attrNameLst>
                                      </p:cBhvr>
                                      <p:tavLst>
                                        <p:tav tm="0">
                                          <p:val>
                                            <p:fltVal val="0"/>
                                          </p:val>
                                        </p:tav>
                                        <p:tav tm="100000">
                                          <p:val>
                                            <p:strVal val="#ppt_w"/>
                                          </p:val>
                                        </p:tav>
                                      </p:tavLst>
                                    </p:anim>
                                    <p:anim calcmode="lin" valueType="num">
                                      <p:cBhvr>
                                        <p:cTn id="19" dur="1000" fill="hold"/>
                                        <p:tgtEl>
                                          <p:spTgt spid="3076"/>
                                        </p:tgtEl>
                                        <p:attrNameLst>
                                          <p:attrName>ppt_h</p:attrName>
                                        </p:attrNameLst>
                                      </p:cBhvr>
                                      <p:tavLst>
                                        <p:tav tm="0">
                                          <p:val>
                                            <p:fltVal val="0"/>
                                          </p:val>
                                        </p:tav>
                                        <p:tav tm="100000">
                                          <p:val>
                                            <p:strVal val="#ppt_h"/>
                                          </p:val>
                                        </p:tav>
                                      </p:tavLst>
                                    </p:anim>
                                    <p:anim calcmode="lin" valueType="num">
                                      <p:cBhvr>
                                        <p:cTn id="20" dur="1000" fill="hold"/>
                                        <p:tgtEl>
                                          <p:spTgt spid="3076"/>
                                        </p:tgtEl>
                                        <p:attrNameLst>
                                          <p:attrName>style.rotation</p:attrName>
                                        </p:attrNameLst>
                                      </p:cBhvr>
                                      <p:tavLst>
                                        <p:tav tm="0">
                                          <p:val>
                                            <p:fltVal val="90"/>
                                          </p:val>
                                        </p:tav>
                                        <p:tav tm="100000">
                                          <p:val>
                                            <p:fltVal val="0"/>
                                          </p:val>
                                        </p:tav>
                                      </p:tavLst>
                                    </p:anim>
                                    <p:animEffect transition="in" filter="fade">
                                      <p:cBhvr>
                                        <p:cTn id="21"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914400" y="914400"/>
            <a:ext cx="5867400" cy="2677656"/>
          </a:xfrm>
          <a:prstGeom prst="rect">
            <a:avLst/>
          </a:prstGeom>
          <a:noFill/>
        </p:spPr>
        <p:txBody>
          <a:bodyPr wrap="square" rtlCol="0">
            <a:spAutoFit/>
          </a:bodyPr>
          <a:lstStyle/>
          <a:p>
            <a:r>
              <a:rPr lang="en-US" sz="2400" b="1" dirty="0"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rPr>
              <a:t>Aristotle considered these six things </a:t>
            </a:r>
          </a:p>
          <a:p>
            <a:r>
              <a:rPr lang="en-US" sz="2400" b="1" dirty="0" smtClean="0">
                <a:solidFill>
                  <a:schemeClr val="accent1">
                    <a:lumMod val="40000"/>
                    <a:lumOff val="60000"/>
                  </a:schemeClr>
                </a:solidFill>
                <a:effectLst>
                  <a:outerShdw blurRad="38100" dist="38100" dir="2700000" algn="tl">
                    <a:srgbClr val="000000">
                      <a:alpha val="43137"/>
                    </a:srgbClr>
                  </a:outerShdw>
                </a:effectLst>
                <a:latin typeface="Century Gothic" panose="020B0502020202020204" pitchFamily="34" charset="0"/>
              </a:rPr>
              <a:t>to be essential to good drama: </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Plot </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Theme</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Characters</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Dialogue </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Music/Rhythm</a:t>
            </a:r>
          </a:p>
          <a:p>
            <a:pPr marL="742950" lvl="1" indent="-285750">
              <a:buClr>
                <a:schemeClr val="accent2"/>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Spectacle</a:t>
            </a:r>
          </a:p>
        </p:txBody>
      </p:sp>
      <p:pic>
        <p:nvPicPr>
          <p:cNvPr id="4098"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899" b="97176" l="1800" r="96400">
                        <a14:foregroundMark x1="43100" y1="18357" x2="47500" y2="16816"/>
                        <a14:foregroundMark x1="56700" y1="65597" x2="65400" y2="64313"/>
                        <a14:foregroundMark x1="54400" y1="67651" x2="64500" y2="67266"/>
                        <a14:foregroundMark x1="33000" y1="91784" x2="38300" y2="73941"/>
                        <a14:foregroundMark x1="65200" y1="68678" x2="67500" y2="68678"/>
                      </a14:backgroundRemoval>
                    </a14:imgEffect>
                  </a14:imgLayer>
                </a14:imgProps>
              </a:ext>
              <a:ext uri="{28A0092B-C50C-407E-A947-70E740481C1C}">
                <a14:useLocalDpi xmlns:a14="http://schemas.microsoft.com/office/drawing/2010/main" val="0"/>
              </a:ext>
            </a:extLst>
          </a:blip>
          <a:srcRect/>
          <a:stretch>
            <a:fillRect/>
          </a:stretch>
        </p:blipFill>
        <p:spPr bwMode="auto">
          <a:xfrm>
            <a:off x="3483429" y="2133600"/>
            <a:ext cx="6324600" cy="4393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191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16" fill="hold" nodeType="with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914400" y="1447800"/>
            <a:ext cx="6324600" cy="2646878"/>
          </a:xfrm>
          <a:prstGeom prst="rect">
            <a:avLst/>
          </a:prstGeom>
        </p:spPr>
        <p:txBody>
          <a:bodyPr wrap="square">
            <a:spAutoFit/>
          </a:bodyPr>
          <a:lstStyle/>
          <a:p>
            <a:r>
              <a:rPr lang="en-US" sz="2000" b="1" dirty="0" smtClean="0">
                <a:solidFill>
                  <a:schemeClr val="accent6">
                    <a:lumMod val="20000"/>
                    <a:lumOff val="80000"/>
                  </a:schemeClr>
                </a:solidFill>
                <a:effectLst>
                  <a:outerShdw blurRad="38100" dist="38100" dir="2700000" algn="tl">
                    <a:srgbClr val="000000">
                      <a:alpha val="43137"/>
                    </a:srgbClr>
                  </a:outerShdw>
                </a:effectLst>
                <a:latin typeface="Century Gothic" panose="020B0502020202020204" pitchFamily="34" charset="0"/>
              </a:rPr>
              <a:t>The list of essential elements in modern theater is as follows: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Characters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Plot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Theme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Dialogue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Convention </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Genre</a:t>
            </a:r>
          </a:p>
          <a:p>
            <a:pPr lvl="1"/>
            <a:r>
              <a:rPr lang="en-US" b="1" dirty="0" smtClean="0">
                <a:solidFill>
                  <a:schemeClr val="tx2"/>
                </a:solidFill>
                <a:effectLst>
                  <a:outerShdw blurRad="38100" dist="38100" dir="2700000" algn="tl">
                    <a:srgbClr val="000000">
                      <a:alpha val="43137"/>
                    </a:srgbClr>
                  </a:outerShdw>
                </a:effectLst>
                <a:latin typeface="Century Gothic" panose="020B0502020202020204" pitchFamily="34" charset="0"/>
              </a:rPr>
              <a:t>• Audience </a:t>
            </a:r>
            <a:endParaRPr lang="en-US" b="1" dirty="0">
              <a:solidFill>
                <a:schemeClr val="tx2"/>
              </a:solidFill>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685800" y="533400"/>
            <a:ext cx="4800600" cy="769441"/>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sz="4400" dirty="0" smtClean="0">
                <a:latin typeface="Berlin Sans FB Demi" panose="020E0802020502020306" pitchFamily="34" charset="0"/>
              </a:rPr>
              <a:t>  Modern Theater</a:t>
            </a:r>
            <a:endParaRPr lang="en-US" sz="4400" dirty="0">
              <a:latin typeface="Berlin Sans FB Demi" panose="020E0802020502020306" pitchFamily="34" charset="0"/>
            </a:endParaRPr>
          </a:p>
        </p:txBody>
      </p:sp>
      <p:pic>
        <p:nvPicPr>
          <p:cNvPr id="5123" name="Picture 3"/>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99832"/>
                    </a14:imgEffect>
                  </a14:imgLayer>
                </a14:imgProps>
              </a:ext>
              <a:ext uri="{28A0092B-C50C-407E-A947-70E740481C1C}">
                <a14:useLocalDpi xmlns:a14="http://schemas.microsoft.com/office/drawing/2010/main" val="0"/>
              </a:ext>
            </a:extLst>
          </a:blip>
          <a:srcRect/>
          <a:stretch>
            <a:fillRect/>
          </a:stretch>
        </p:blipFill>
        <p:spPr bwMode="auto">
          <a:xfrm rot="20862777">
            <a:off x="3808954" y="3074255"/>
            <a:ext cx="5237018" cy="34184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5949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ircle(in)">
                                      <p:cBhvr>
                                        <p:cTn id="13" dur="2000"/>
                                        <p:tgtEl>
                                          <p:spTgt spid="2"/>
                                        </p:tgtEl>
                                      </p:cBhvr>
                                    </p:animEffect>
                                  </p:childTnLst>
                                </p:cTn>
                              </p:par>
                              <p:par>
                                <p:cTn id="14" presetID="21" presetClass="entr" presetSubtype="1" fill="hold" nodeType="withEffect">
                                  <p:stCondLst>
                                    <p:cond delay="0"/>
                                  </p:stCondLst>
                                  <p:childTnLst>
                                    <p:set>
                                      <p:cBhvr>
                                        <p:cTn id="15" dur="1" fill="hold">
                                          <p:stCondLst>
                                            <p:cond delay="0"/>
                                          </p:stCondLst>
                                        </p:cTn>
                                        <p:tgtEl>
                                          <p:spTgt spid="5123"/>
                                        </p:tgtEl>
                                        <p:attrNameLst>
                                          <p:attrName>style.visibility</p:attrName>
                                        </p:attrNameLst>
                                      </p:cBhvr>
                                      <p:to>
                                        <p:strVal val="visible"/>
                                      </p:to>
                                    </p:set>
                                    <p:animEffect transition="in" filter="wheel(1)">
                                      <p:cBhvr>
                                        <p:cTn id="16"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568036" y="1600200"/>
            <a:ext cx="4876800" cy="1323439"/>
          </a:xfrm>
          <a:prstGeom prst="rect">
            <a:avLst/>
          </a:prstGeom>
          <a:noFill/>
        </p:spPr>
        <p:txBody>
          <a:bodyPr wrap="square" rtlCol="0">
            <a:spAutoFit/>
          </a:bodyPr>
          <a:lstStyle/>
          <a:p>
            <a:pPr marL="800100" lvl="1" indent="-342900">
              <a:buClr>
                <a:schemeClr val="accent2">
                  <a:lumMod val="75000"/>
                </a:schemeClr>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Literary elements </a:t>
            </a:r>
          </a:p>
          <a:p>
            <a:pPr marL="800100" lvl="1" indent="-342900">
              <a:buClr>
                <a:schemeClr val="accent2">
                  <a:lumMod val="75000"/>
                </a:schemeClr>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Technical elements </a:t>
            </a:r>
          </a:p>
          <a:p>
            <a:pPr marL="800100" lvl="1" indent="-342900">
              <a:buClr>
                <a:schemeClr val="accent2">
                  <a:lumMod val="75000"/>
                </a:schemeClr>
              </a:buClr>
              <a:buFont typeface="Wingdings" panose="05000000000000000000" pitchFamily="2" charset="2"/>
              <a:buChar char="q"/>
            </a:pPr>
            <a:r>
              <a:rPr lang="en-US" sz="2000" b="1" dirty="0" smtClean="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rPr>
              <a:t>Performance elements</a:t>
            </a:r>
          </a:p>
          <a:p>
            <a:endParaRPr lang="en-US" sz="2000" b="1" dirty="0">
              <a:solidFill>
                <a:schemeClr val="tx2">
                  <a:lumMod val="9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6" name="TextBox 5"/>
          <p:cNvSpPr txBox="1"/>
          <p:nvPr/>
        </p:nvSpPr>
        <p:spPr>
          <a:xfrm>
            <a:off x="533400" y="457200"/>
            <a:ext cx="6248400" cy="76944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4400" dirty="0" smtClean="0">
                <a:solidFill>
                  <a:schemeClr val="bg1"/>
                </a:solidFill>
                <a:latin typeface="Berlin Sans FB Demi" panose="020E0802020502020306" pitchFamily="34" charset="0"/>
              </a:rPr>
              <a:t>  Three Major Elements</a:t>
            </a:r>
            <a:endParaRPr lang="en-US" sz="4400" dirty="0">
              <a:solidFill>
                <a:schemeClr val="bg1"/>
              </a:solidFill>
              <a:latin typeface="Berlin Sans FB Demi" panose="020E0802020502020306" pitchFamily="34" charset="0"/>
            </a:endParaRPr>
          </a:p>
        </p:txBody>
      </p:sp>
      <p:pic>
        <p:nvPicPr>
          <p:cNvPr id="7170" name="Picture 2"/>
          <p:cNvPicPr>
            <a:picLocks noChangeAspect="1" noChangeArrowheads="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backgroundRemoval t="2083" b="93889" l="0" r="100000">
                        <a14:foregroundMark x1="5469" y1="40833" x2="5313" y2="73472"/>
                        <a14:foregroundMark x1="10625" y1="80417" x2="16641" y2="80000"/>
                        <a14:foregroundMark x1="26094" y1="90694" x2="29922" y2="69722"/>
                        <a14:foregroundMark x1="33984" y1="66944" x2="39219" y2="70694"/>
                        <a14:foregroundMark x1="35938" y1="85972" x2="40469" y2="60833"/>
                        <a14:foregroundMark x1="95547" y1="80833" x2="89063" y2="75278"/>
                        <a14:foregroundMark x1="93594" y1="75278" x2="99609" y2="74861"/>
                        <a14:foregroundMark x1="41641" y1="78056" x2="45547" y2="78611"/>
                        <a14:foregroundMark x1="50234" y1="80000" x2="55781" y2="82222"/>
                        <a14:foregroundMark x1="47188" y1="51111" x2="49141" y2="54306"/>
                        <a14:foregroundMark x1="14531" y1="20694" x2="20391" y2="26389"/>
                        <a14:foregroundMark x1="85313" y1="21250" x2="83828" y2="19306"/>
                        <a14:foregroundMark x1="72500" y1="4028" x2="80781" y2="12361"/>
                        <a14:foregroundMark x1="30625" y1="9028" x2="31563" y2="6806"/>
                        <a14:backgroundMark x1="33516" y1="21667" x2="66641" y2="25417"/>
                      </a14:backgroundRemoval>
                    </a14:imgEffect>
                  </a14:imgLayer>
                </a14:imgProps>
              </a:ext>
              <a:ext uri="{28A0092B-C50C-407E-A947-70E740481C1C}">
                <a14:useLocalDpi xmlns:a14="http://schemas.microsoft.com/office/drawing/2010/main" val="0"/>
              </a:ext>
            </a:extLst>
          </a:blip>
          <a:srcRect/>
          <a:stretch>
            <a:fillRect/>
          </a:stretch>
        </p:blipFill>
        <p:spPr bwMode="auto">
          <a:xfrm>
            <a:off x="-27709" y="3429000"/>
            <a:ext cx="899159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472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16" presetClass="entr" presetSubtype="2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6" presetClass="entr" presetSubtype="16" fill="hold" nodeType="withEffect">
                                  <p:stCondLst>
                                    <p:cond delay="0"/>
                                  </p:stCondLst>
                                  <p:childTnLst>
                                    <p:set>
                                      <p:cBhvr>
                                        <p:cTn id="13" dur="1" fill="hold">
                                          <p:stCondLst>
                                            <p:cond delay="0"/>
                                          </p:stCondLst>
                                        </p:cTn>
                                        <p:tgtEl>
                                          <p:spTgt spid="7170"/>
                                        </p:tgtEl>
                                        <p:attrNameLst>
                                          <p:attrName>style.visibility</p:attrName>
                                        </p:attrNameLst>
                                      </p:cBhvr>
                                      <p:to>
                                        <p:strVal val="visible"/>
                                      </p:to>
                                    </p:set>
                                    <p:animEffect transition="in" filter="circle(in)">
                                      <p:cBhvr>
                                        <p:cTn id="14"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04800" y="1443841"/>
            <a:ext cx="8686800" cy="5755422"/>
          </a:xfrm>
          <a:prstGeom prst="rect">
            <a:avLst/>
          </a:prstGeom>
        </p:spPr>
        <p:txBody>
          <a:bodyPr wrap="square">
            <a:spAutoFit/>
          </a:bodyPr>
          <a:lstStyle/>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Exposition: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“who, when, where and what” </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Initial incident: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“gets the story going” </a:t>
            </a:r>
          </a:p>
          <a:p>
            <a:pPr marL="285750" indent="-285750">
              <a:buClr>
                <a:srgbClr val="FFC000"/>
              </a:buClr>
              <a:buFont typeface="Wingdings" panose="05000000000000000000" pitchFamily="2" charset="2"/>
              <a:buChar char="q"/>
            </a:pP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 </a:t>
            </a:r>
            <a:r>
              <a:rPr lang="en-US" sz="2300" b="1" dirty="0" smtClean="0">
                <a:solidFill>
                  <a:schemeClr val="accent2">
                    <a:lumMod val="50000"/>
                  </a:schemeClr>
                </a:solidFill>
                <a:latin typeface="Century Gothic" panose="020B0502020202020204" pitchFamily="34" charset="0"/>
              </a:rPr>
              <a:t>Preliminary event: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Whatever takes place BEFORE the action</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Conflict: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struggle between opposing forces, ideas, or interests</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Climax: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turning point or high point of a story.</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Suspense: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A feeling of uncertainty as to the outcome, used to build interest and excitement on the part of the audience</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Rising action: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following the initial incident and leading up to the dramatic climax </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Falling action: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series of events following the climax</a:t>
            </a:r>
          </a:p>
          <a:p>
            <a:pPr marL="285750" indent="-285750">
              <a:buClr>
                <a:srgbClr val="FFC000"/>
              </a:buClr>
              <a:buFont typeface="Wingdings" panose="05000000000000000000" pitchFamily="2" charset="2"/>
              <a:buChar char="q"/>
            </a:pPr>
            <a:r>
              <a:rPr lang="en-US" sz="2300" b="1" dirty="0" smtClean="0">
                <a:solidFill>
                  <a:schemeClr val="accent2">
                    <a:lumMod val="50000"/>
                  </a:schemeClr>
                </a:solidFill>
                <a:latin typeface="Century Gothic" panose="020B0502020202020204" pitchFamily="34" charset="0"/>
              </a:rPr>
              <a:t>Denouement: </a:t>
            </a:r>
            <a:r>
              <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Sudden drop </a:t>
            </a:r>
          </a:p>
          <a:p>
            <a:pPr marL="285750" indent="-285750">
              <a:buClr>
                <a:srgbClr val="FFC000"/>
              </a:buClr>
              <a:buFont typeface="Wingdings" panose="05000000000000000000" pitchFamily="2" charset="2"/>
              <a:buChar char="q"/>
            </a:pPr>
            <a:endPar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endParaRPr lang="en-US" sz="23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p:txBody>
      </p:sp>
      <p:sp>
        <p:nvSpPr>
          <p:cNvPr id="3" name="TextBox 2"/>
          <p:cNvSpPr txBox="1"/>
          <p:nvPr/>
        </p:nvSpPr>
        <p:spPr>
          <a:xfrm>
            <a:off x="533400" y="533400"/>
            <a:ext cx="5181600" cy="76944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4400" dirty="0" smtClean="0">
                <a:latin typeface="Berlin Sans FB Demi" panose="020E0802020502020306" pitchFamily="34" charset="0"/>
              </a:rPr>
              <a:t>  Literary Elements </a:t>
            </a:r>
          </a:p>
        </p:txBody>
      </p:sp>
    </p:spTree>
    <p:extLst>
      <p:ext uri="{BB962C8B-B14F-4D97-AF65-F5344CB8AC3E}">
        <p14:creationId xmlns:p14="http://schemas.microsoft.com/office/powerpoint/2010/main" val="2718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in)">
                                      <p:cBhvr>
                                        <p:cTn id="11" dur="20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Effect transition="in" filter="barn(inVertical)">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barn(inVertical)">
                                      <p:cBhvr>
                                        <p:cTn id="21" dur="500"/>
                                        <p:tgtEl>
                                          <p:spTgt spid="2">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barn(inVertical)">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Effect transition="in" filter="barn(inVertical)">
                                      <p:cBhvr>
                                        <p:cTn id="31" dur="500"/>
                                        <p:tgtEl>
                                          <p:spTgt spid="2">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Effect transition="in" filter="barn(inVertical)">
                                      <p:cBhvr>
                                        <p:cTn id="36" dur="500"/>
                                        <p:tgtEl>
                                          <p:spTgt spid="2">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Effect transition="in" filter="barn(inVertical)">
                                      <p:cBhvr>
                                        <p:cTn id="41" dur="500"/>
                                        <p:tgtEl>
                                          <p:spTgt spid="2">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2">
                                            <p:txEl>
                                              <p:pRg st="6" end="6"/>
                                            </p:txEl>
                                          </p:spTgt>
                                        </p:tgtEl>
                                        <p:attrNameLst>
                                          <p:attrName>style.visibility</p:attrName>
                                        </p:attrNameLst>
                                      </p:cBhvr>
                                      <p:to>
                                        <p:strVal val="visible"/>
                                      </p:to>
                                    </p:set>
                                    <p:animEffect transition="in" filter="barn(inVertical)">
                                      <p:cBhvr>
                                        <p:cTn id="46" dur="500"/>
                                        <p:tgtEl>
                                          <p:spTgt spid="2">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7" end="7"/>
                                            </p:txEl>
                                          </p:spTgt>
                                        </p:tgtEl>
                                        <p:attrNameLst>
                                          <p:attrName>style.visibility</p:attrName>
                                        </p:attrNameLst>
                                      </p:cBhvr>
                                      <p:to>
                                        <p:strVal val="visible"/>
                                      </p:to>
                                    </p:set>
                                    <p:animEffect transition="in" filter="barn(inVertical)">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Effect transition="in" filter="barn(inVertical)">
                                      <p:cBhvr>
                                        <p:cTn id="56"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duotone>
              <a:prstClr val="black"/>
              <a:schemeClr val="accent4">
                <a:tint val="45000"/>
                <a:satMod val="400000"/>
              </a:schemeClr>
            </a:duotone>
          </a:blip>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346364" y="520059"/>
            <a:ext cx="5791200" cy="76944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4400" dirty="0" smtClean="0">
                <a:latin typeface="Berlin Sans FB Demi" panose="020E0802020502020306" pitchFamily="34" charset="0"/>
              </a:rPr>
              <a:t>  Technical Elements</a:t>
            </a:r>
            <a:endParaRPr lang="en-US" sz="4400" dirty="0">
              <a:latin typeface="Berlin Sans FB Demi" panose="020E0802020502020306" pitchFamily="34" charset="0"/>
            </a:endParaRPr>
          </a:p>
        </p:txBody>
      </p:sp>
      <p:sp>
        <p:nvSpPr>
          <p:cNvPr id="5" name="TextBox 4"/>
          <p:cNvSpPr txBox="1"/>
          <p:nvPr/>
        </p:nvSpPr>
        <p:spPr>
          <a:xfrm>
            <a:off x="311728" y="1600200"/>
            <a:ext cx="8305800" cy="3785652"/>
          </a:xfrm>
          <a:prstGeom prst="rect">
            <a:avLst/>
          </a:prstGeom>
          <a:noFill/>
        </p:spPr>
        <p:txBody>
          <a:bodyPr wrap="square" rtlCol="0">
            <a:spAutoFit/>
          </a:bodyPr>
          <a:lstStyle/>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Scenery </a:t>
            </a:r>
            <a:r>
              <a:rPr lang="en-US" sz="2400" b="1" dirty="0">
                <a:solidFill>
                  <a:schemeClr val="accent4">
                    <a:lumMod val="50000"/>
                  </a:schemeClr>
                </a:solidFill>
                <a:latin typeface="Century Gothic" panose="020B0502020202020204" pitchFamily="34" charset="0"/>
              </a:rPr>
              <a:t>(set): </a:t>
            </a:r>
            <a:r>
              <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theatrical equipment used in a dramatic production</a:t>
            </a:r>
          </a:p>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Costumes: </a:t>
            </a:r>
            <a:r>
              <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Clothing and accessories worn by actors </a:t>
            </a:r>
          </a:p>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Props: </a:t>
            </a:r>
            <a:r>
              <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Short for properties</a:t>
            </a:r>
          </a:p>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Lights: </a:t>
            </a:r>
            <a:r>
              <a:rPr lang="en-US" sz="24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to help communicate environment, mood, or feeling </a:t>
            </a:r>
            <a:endPar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Sound</a:t>
            </a:r>
            <a:r>
              <a:rPr lang="en-US" sz="2400" b="1" dirty="0">
                <a:solidFill>
                  <a:schemeClr val="accent4">
                    <a:lumMod val="50000"/>
                  </a:schemeClr>
                </a:solidFill>
                <a:latin typeface="Century Gothic" panose="020B0502020202020204" pitchFamily="34" charset="0"/>
              </a:rPr>
              <a:t>: </a:t>
            </a:r>
            <a:r>
              <a:rPr lang="en-US" sz="24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The effects an audience hears during performance </a:t>
            </a:r>
            <a:endPar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pPr marL="285750" indent="-285750">
              <a:buClr>
                <a:srgbClr val="FFC000"/>
              </a:buClr>
              <a:buFont typeface="Wingdings" panose="05000000000000000000" pitchFamily="2" charset="2"/>
              <a:buChar char="q"/>
            </a:pPr>
            <a:r>
              <a:rPr lang="en-US" sz="2400" b="1" dirty="0" smtClean="0">
                <a:solidFill>
                  <a:schemeClr val="accent4">
                    <a:lumMod val="50000"/>
                  </a:schemeClr>
                </a:solidFill>
                <a:latin typeface="Century Gothic" panose="020B0502020202020204" pitchFamily="34" charset="0"/>
              </a:rPr>
              <a:t>Makeup</a:t>
            </a:r>
            <a:r>
              <a:rPr lang="en-US" sz="2400" b="1" dirty="0">
                <a:solidFill>
                  <a:schemeClr val="accent4">
                    <a:lumMod val="50000"/>
                  </a:schemeClr>
                </a:solidFill>
                <a:latin typeface="Century Gothic" panose="020B0502020202020204" pitchFamily="34" charset="0"/>
              </a:rPr>
              <a:t>: </a:t>
            </a:r>
            <a:r>
              <a:rPr lang="en-US" sz="24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Costumes, wigs, and body paint </a:t>
            </a:r>
            <a:r>
              <a:rPr lang="en-US" sz="2400" b="1" dirty="0" smtClean="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rPr>
              <a:t>used.</a:t>
            </a:r>
            <a:endParaRPr lang="en-US" sz="24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a:p>
            <a:endParaRPr lang="en-US" sz="2400" b="1" dirty="0">
              <a:solidFill>
                <a:schemeClr val="bg2">
                  <a:lumMod val="20000"/>
                  <a:lumOff val="80000"/>
                </a:schemeClr>
              </a:solidFill>
              <a:effectLst>
                <a:outerShdw blurRad="38100" dist="38100" dir="2700000" algn="tl">
                  <a:srgbClr val="000000">
                    <a:alpha val="43137"/>
                  </a:srgbClr>
                </a:outerShdw>
              </a:effectLst>
              <a:latin typeface="Century Gothic" panose="020B0502020202020204" pitchFamily="34" charset="0"/>
            </a:endParaRPr>
          </a:p>
        </p:txBody>
      </p:sp>
      <p:pic>
        <p:nvPicPr>
          <p:cNvPr id="6146" name="Picture 2"/>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019800" y="228600"/>
            <a:ext cx="3006436" cy="175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260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par>
                                <p:cTn id="9" presetID="6" presetClass="entr" presetSubtype="16"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21" presetClass="entr" presetSubtype="1" fill="hold" nodeType="with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wheel(1)">
                                      <p:cBhvr>
                                        <p:cTn id="14" dur="20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circle(in)">
                                      <p:cBhvr>
                                        <p:cTn id="19" dur="2000"/>
                                        <p:tgtEl>
                                          <p:spTgt spid="5">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circle(in)">
                                      <p:cBhvr>
                                        <p:cTn id="24" dur="20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circle(in)">
                                      <p:cBhvr>
                                        <p:cTn id="29" dur="2000"/>
                                        <p:tgtEl>
                                          <p:spTgt spid="5">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5">
                                            <p:txEl>
                                              <p:pRg st="3" end="3"/>
                                            </p:txEl>
                                          </p:spTgt>
                                        </p:tgtEl>
                                        <p:attrNameLst>
                                          <p:attrName>style.visibility</p:attrName>
                                        </p:attrNameLst>
                                      </p:cBhvr>
                                      <p:to>
                                        <p:strVal val="visible"/>
                                      </p:to>
                                    </p:set>
                                    <p:animEffect transition="in" filter="circle(in)">
                                      <p:cBhvr>
                                        <p:cTn id="34" dur="2000"/>
                                        <p:tgtEl>
                                          <p:spTgt spid="5">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circle(in)">
                                      <p:cBhvr>
                                        <p:cTn id="39" dur="2000"/>
                                        <p:tgtEl>
                                          <p:spTgt spid="5">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16" fill="hold" nodeType="clickEffect">
                                  <p:stCondLst>
                                    <p:cond delay="0"/>
                                  </p:stCondLst>
                                  <p:childTnLst>
                                    <p:set>
                                      <p:cBhvr>
                                        <p:cTn id="43" dur="1" fill="hold">
                                          <p:stCondLst>
                                            <p:cond delay="0"/>
                                          </p:stCondLst>
                                        </p:cTn>
                                        <p:tgtEl>
                                          <p:spTgt spid="5">
                                            <p:txEl>
                                              <p:pRg st="5" end="5"/>
                                            </p:txEl>
                                          </p:spTgt>
                                        </p:tgtEl>
                                        <p:attrNameLst>
                                          <p:attrName>style.visibility</p:attrName>
                                        </p:attrNameLst>
                                      </p:cBhvr>
                                      <p:to>
                                        <p:strVal val="visible"/>
                                      </p:to>
                                    </p:set>
                                    <p:animEffect transition="in" filter="circle(in)">
                                      <p:cBhvr>
                                        <p:cTn id="44"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875</TotalTime>
  <Words>1841</Words>
  <Application>Microsoft Office PowerPoint</Application>
  <PresentationFormat>On-screen Show (4:3)</PresentationFormat>
  <Paragraphs>223</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Paper</vt:lpstr>
      <vt:lpstr>PowerPoint Presentation</vt:lpstr>
      <vt:lpstr>   What is Drama?</vt:lpstr>
      <vt:lpstr>  Structure of a Drama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 Gail Abenio AAA</dc:creator>
  <cp:lastModifiedBy>Mary Gail Abenio AAA</cp:lastModifiedBy>
  <cp:revision>74</cp:revision>
  <dcterms:created xsi:type="dcterms:W3CDTF">2013-12-08T07:07:52Z</dcterms:created>
  <dcterms:modified xsi:type="dcterms:W3CDTF">2013-12-19T20:20:26Z</dcterms:modified>
</cp:coreProperties>
</file>